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0"/>
  </p:notesMasterIdLst>
  <p:sldIdLst>
    <p:sldId id="286" r:id="rId2"/>
    <p:sldId id="287" r:id="rId3"/>
    <p:sldId id="304" r:id="rId4"/>
    <p:sldId id="305" r:id="rId5"/>
    <p:sldId id="306" r:id="rId6"/>
    <p:sldId id="256" r:id="rId7"/>
    <p:sldId id="276" r:id="rId8"/>
    <p:sldId id="283" r:id="rId9"/>
    <p:sldId id="284" r:id="rId10"/>
    <p:sldId id="277" r:id="rId11"/>
    <p:sldId id="278" r:id="rId12"/>
    <p:sldId id="279" r:id="rId13"/>
    <p:sldId id="280" r:id="rId14"/>
    <p:sldId id="282" r:id="rId15"/>
    <p:sldId id="258" r:id="rId16"/>
    <p:sldId id="285" r:id="rId17"/>
    <p:sldId id="288" r:id="rId18"/>
    <p:sldId id="289" r:id="rId19"/>
    <p:sldId id="270" r:id="rId20"/>
    <p:sldId id="269" r:id="rId21"/>
    <p:sldId id="271" r:id="rId22"/>
    <p:sldId id="290" r:id="rId23"/>
    <p:sldId id="268" r:id="rId24"/>
    <p:sldId id="291" r:id="rId25"/>
    <p:sldId id="292" r:id="rId26"/>
    <p:sldId id="267" r:id="rId27"/>
    <p:sldId id="266" r:id="rId28"/>
    <p:sldId id="262" r:id="rId29"/>
    <p:sldId id="263" r:id="rId30"/>
    <p:sldId id="300" r:id="rId31"/>
    <p:sldId id="265" r:id="rId32"/>
    <p:sldId id="272" r:id="rId33"/>
    <p:sldId id="259" r:id="rId34"/>
    <p:sldId id="260" r:id="rId35"/>
    <p:sldId id="273" r:id="rId36"/>
    <p:sldId id="274" r:id="rId37"/>
    <p:sldId id="261" r:id="rId38"/>
    <p:sldId id="294" r:id="rId39"/>
    <p:sldId id="301" r:id="rId40"/>
    <p:sldId id="302" r:id="rId41"/>
    <p:sldId id="264" r:id="rId42"/>
    <p:sldId id="293" r:id="rId43"/>
    <p:sldId id="303" r:id="rId44"/>
    <p:sldId id="296" r:id="rId45"/>
    <p:sldId id="297" r:id="rId46"/>
    <p:sldId id="298" r:id="rId47"/>
    <p:sldId id="299" r:id="rId48"/>
    <p:sldId id="307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FF"/>
    <a:srgbClr val="0000CC"/>
    <a:srgbClr val="FFFF99"/>
    <a:srgbClr val="FFE1FF"/>
    <a:srgbClr val="006600"/>
    <a:srgbClr val="003300"/>
    <a:srgbClr val="FFCCFF"/>
    <a:srgbClr val="FF66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5" autoAdjust="0"/>
    <p:restoredTop sz="89848" autoAdjust="0"/>
  </p:normalViewPr>
  <p:slideViewPr>
    <p:cSldViewPr snapToGrid="0">
      <p:cViewPr>
        <p:scale>
          <a:sx n="60" d="100"/>
          <a:sy n="60" d="100"/>
        </p:scale>
        <p:origin x="-702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447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A05BA-04F8-4593-BB13-6A167027079B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8B0F7-1BDF-4D71-836D-9F1C461459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8B0F7-1BDF-4D71-836D-9F1C4614593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8B0F7-1BDF-4D71-836D-9F1C46145933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8B0F7-1BDF-4D71-836D-9F1C46145933}" type="slidenum">
              <a:rPr lang="ru-RU" smtClean="0"/>
              <a:pPr/>
              <a:t>43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B3BE-A1B2-498D-8611-DF9FDB922CE8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59A3-61E7-44AC-B5BD-834CDA55A2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B3BE-A1B2-498D-8611-DF9FDB922CE8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59A3-61E7-44AC-B5BD-834CDA55A2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B3BE-A1B2-498D-8611-DF9FDB922CE8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59A3-61E7-44AC-B5BD-834CDA55A2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B3BE-A1B2-498D-8611-DF9FDB922CE8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59A3-61E7-44AC-B5BD-834CDA55A2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B3BE-A1B2-498D-8611-DF9FDB922CE8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59A3-61E7-44AC-B5BD-834CDA55A2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B3BE-A1B2-498D-8611-DF9FDB922CE8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59A3-61E7-44AC-B5BD-834CDA55A2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B3BE-A1B2-498D-8611-DF9FDB922CE8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59A3-61E7-44AC-B5BD-834CDA55A2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B3BE-A1B2-498D-8611-DF9FDB922CE8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59A3-61E7-44AC-B5BD-834CDA55A2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B3BE-A1B2-498D-8611-DF9FDB922CE8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59A3-61E7-44AC-B5BD-834CDA55A2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B3BE-A1B2-498D-8611-DF9FDB922CE8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59A3-61E7-44AC-B5BD-834CDA55A2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B3BE-A1B2-498D-8611-DF9FDB922CE8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C7059A3-61E7-44AC-B5BD-834CDA55A2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50000">
              <a:srgbClr val="E1FEFF">
                <a:alpha val="61961"/>
              </a:srgbClr>
            </a:gs>
            <a:gs pos="0">
              <a:srgbClr val="CC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46B3BE-A1B2-498D-8611-DF9FDB922CE8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7059A3-61E7-44AC-B5BD-834CDA55A22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20.xml"/><Relationship Id="rId3" Type="http://schemas.openxmlformats.org/officeDocument/2006/relationships/slide" Target="slide7.xml"/><Relationship Id="rId7" Type="http://schemas.openxmlformats.org/officeDocument/2006/relationships/slide" Target="slide11.xml"/><Relationship Id="rId12" Type="http://schemas.openxmlformats.org/officeDocument/2006/relationships/slide" Target="slide19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18.xml"/><Relationship Id="rId5" Type="http://schemas.openxmlformats.org/officeDocument/2006/relationships/slide" Target="slide9.xml"/><Relationship Id="rId10" Type="http://schemas.openxmlformats.org/officeDocument/2006/relationships/slide" Target="slide17.xml"/><Relationship Id="rId4" Type="http://schemas.openxmlformats.org/officeDocument/2006/relationships/slide" Target="slide8.xml"/><Relationship Id="rId9" Type="http://schemas.openxmlformats.org/officeDocument/2006/relationships/slide" Target="slide13.xml"/><Relationship Id="rId14" Type="http://schemas.openxmlformats.org/officeDocument/2006/relationships/slide" Target="slide2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slide" Target="slide34.xml"/><Relationship Id="rId3" Type="http://schemas.openxmlformats.org/officeDocument/2006/relationships/slide" Target="slide23.xml"/><Relationship Id="rId7" Type="http://schemas.openxmlformats.org/officeDocument/2006/relationships/slide" Target="slide27.xml"/><Relationship Id="rId12" Type="http://schemas.openxmlformats.org/officeDocument/2006/relationships/slide" Target="slide33.xml"/><Relationship Id="rId17" Type="http://schemas.openxmlformats.org/officeDocument/2006/relationships/slide" Target="slide41.xml"/><Relationship Id="rId2" Type="http://schemas.openxmlformats.org/officeDocument/2006/relationships/slide" Target="slide22.xml"/><Relationship Id="rId16" Type="http://schemas.openxmlformats.org/officeDocument/2006/relationships/slide" Target="slide3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6.xml"/><Relationship Id="rId11" Type="http://schemas.openxmlformats.org/officeDocument/2006/relationships/slide" Target="slide32.xml"/><Relationship Id="rId5" Type="http://schemas.openxmlformats.org/officeDocument/2006/relationships/slide" Target="slide25.xml"/><Relationship Id="rId15" Type="http://schemas.openxmlformats.org/officeDocument/2006/relationships/slide" Target="slide37.xml"/><Relationship Id="rId10" Type="http://schemas.openxmlformats.org/officeDocument/2006/relationships/slide" Target="slide31.xml"/><Relationship Id="rId4" Type="http://schemas.openxmlformats.org/officeDocument/2006/relationships/slide" Target="slide24.xml"/><Relationship Id="rId9" Type="http://schemas.openxmlformats.org/officeDocument/2006/relationships/slide" Target="slide30.xml"/><Relationship Id="rId14" Type="http://schemas.openxmlformats.org/officeDocument/2006/relationships/slide" Target="slide3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kpolyakov.narod.ru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slide" Target="slide4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6.xml"/><Relationship Id="rId5" Type="http://schemas.openxmlformats.org/officeDocument/2006/relationships/slide" Target="slide45.xml"/><Relationship Id="rId4" Type="http://schemas.openxmlformats.org/officeDocument/2006/relationships/slide" Target="slide4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2404" y="2548235"/>
            <a:ext cx="812113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i="1" cap="none" spc="0" dirty="0" smtClean="0">
                <a:ln w="1905">
                  <a:solidFill>
                    <a:srgbClr val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Подготовка к ЕГЭ 2010</a:t>
            </a:r>
            <a:endParaRPr lang="ru-RU" sz="4800" b="1" i="1" cap="none" spc="0" dirty="0">
              <a:ln w="1905">
                <a:solidFill>
                  <a:srgbClr val="0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38957" y="4643735"/>
            <a:ext cx="331821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Коваленко Т.В.</a:t>
            </a:r>
          </a:p>
          <a:p>
            <a:r>
              <a:rPr lang="ru-RU" sz="2400" b="1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учитель информатики</a:t>
            </a:r>
          </a:p>
          <a:p>
            <a:r>
              <a:rPr lang="ru-RU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МОУ гимназия №23</a:t>
            </a:r>
          </a:p>
          <a:p>
            <a:r>
              <a:rPr lang="ru-RU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г. Краснодар</a:t>
            </a:r>
            <a:endParaRPr lang="ru-RU" sz="24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7757" y="6133921"/>
            <a:ext cx="130946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2010 год</a:t>
            </a:r>
            <a:endParaRPr lang="ru-RU" sz="24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52954" y="624185"/>
            <a:ext cx="655500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905">
                  <a:solidFill>
                    <a:srgbClr val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Информатика  и  ИКТ</a:t>
            </a:r>
            <a:endParaRPr lang="ru-RU" sz="4000" b="1" i="1" cap="none" spc="0" dirty="0">
              <a:ln w="1905">
                <a:solidFill>
                  <a:srgbClr val="0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1950" y="1123950"/>
            <a:ext cx="8610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Какое из представленных в восьмеричной системе счисления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чисел меньше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1)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276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2)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254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3)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270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4)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252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8154" y="2737128"/>
            <a:ext cx="1751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33557" y="4567535"/>
            <a:ext cx="345863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b="1" cap="none" spc="0" baseline="-2500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en-US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1010 1011</a:t>
            </a:r>
            <a:r>
              <a:rPr lang="en-US" sz="2400" b="1" cap="none" spc="0" baseline="-2500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= 253</a:t>
            </a:r>
            <a:r>
              <a:rPr lang="en-US" sz="2400" b="1" cap="none" spc="0" baseline="-2500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2400" b="1" cap="none" spc="0" baseline="-2500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Дуга 9"/>
          <p:cNvSpPr/>
          <p:nvPr/>
        </p:nvSpPr>
        <p:spPr>
          <a:xfrm flipV="1">
            <a:off x="2705100" y="4781550"/>
            <a:ext cx="361950" cy="304800"/>
          </a:xfrm>
          <a:prstGeom prst="arc">
            <a:avLst>
              <a:gd name="adj1" fmla="val 10650401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819407" y="5024735"/>
            <a:ext cx="31290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295657" y="5024735"/>
            <a:ext cx="31290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14757" y="5005685"/>
            <a:ext cx="31290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52607" y="5500985"/>
            <a:ext cx="187262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252</a:t>
            </a:r>
            <a:r>
              <a:rPr lang="en-US" sz="2400" b="1" cap="none" spc="0" baseline="-2500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  </a:t>
            </a:r>
            <a:r>
              <a:rPr lang="en-US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&lt;  </a:t>
            </a:r>
            <a:r>
              <a:rPr lang="en-US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253</a:t>
            </a:r>
            <a:r>
              <a:rPr lang="en-US" sz="2400" b="1" baseline="-2500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 </a:t>
            </a:r>
            <a:endParaRPr lang="ru-RU" sz="2400" b="1" cap="none" spc="0" baseline="-2500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4800" y="6034385"/>
            <a:ext cx="1990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52607" y="4072235"/>
            <a:ext cx="16081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b="1" baseline="-2500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=  ?</a:t>
            </a:r>
            <a:r>
              <a:rPr lang="en-US" sz="2400" b="1" baseline="-2500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 </a:t>
            </a:r>
            <a:endParaRPr lang="ru-RU" sz="2400" b="1" cap="none" spc="0" baseline="-2500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4648200" y="2076450"/>
            <a:ext cx="1352550" cy="723900"/>
          </a:xfrm>
          <a:prstGeom prst="ellipse">
            <a:avLst/>
          </a:prstGeom>
          <a:solidFill>
            <a:srgbClr val="FB37DF">
              <a:alpha val="24000"/>
            </a:srgb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90515" y="200008"/>
            <a:ext cx="945729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49174" y="163427"/>
            <a:ext cx="7601318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/>
              <a:t>Тема</a:t>
            </a:r>
            <a:r>
              <a:rPr lang="ru-RU" sz="2000" dirty="0" smtClean="0"/>
              <a:t>:  выполнение арифметических операций в двоичной, восьмеричной и шестнадцатеричной системах счисления.</a:t>
            </a:r>
            <a:endParaRPr lang="ru-RU" sz="2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42900" y="3258235"/>
            <a:ext cx="84772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Перевести число в восьмеричную систему счисления и сравнить с ответами:</a:t>
            </a:r>
          </a:p>
        </p:txBody>
      </p:sp>
      <p:sp>
        <p:nvSpPr>
          <p:cNvPr id="23" name="Дуга 22"/>
          <p:cNvSpPr/>
          <p:nvPr/>
        </p:nvSpPr>
        <p:spPr>
          <a:xfrm flipV="1">
            <a:off x="2190750" y="4819650"/>
            <a:ext cx="438150" cy="285750"/>
          </a:xfrm>
          <a:prstGeom prst="arc">
            <a:avLst>
              <a:gd name="adj1" fmla="val 10650401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 flipV="1">
            <a:off x="1771650" y="4800600"/>
            <a:ext cx="361950" cy="304800"/>
          </a:xfrm>
          <a:prstGeom prst="arc">
            <a:avLst>
              <a:gd name="adj1" fmla="val 10650401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Управляющая кнопка: далее 24">
            <a:hlinkClick r:id="" action="ppaction://hlinkshowjump?jump=nextslide" highlightClick="1"/>
          </p:cNvPr>
          <p:cNvSpPr/>
          <p:nvPr/>
        </p:nvSpPr>
        <p:spPr>
          <a:xfrm>
            <a:off x="8749862" y="6526924"/>
            <a:ext cx="394138" cy="331076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Управляющая кнопка: возврат 25">
            <a:hlinkClick r:id="rId2" action="ppaction://hlinksldjump" highlightClick="1"/>
          </p:cNvPr>
          <p:cNvSpPr/>
          <p:nvPr/>
        </p:nvSpPr>
        <p:spPr>
          <a:xfrm>
            <a:off x="8087716" y="6526924"/>
            <a:ext cx="578726" cy="331076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 animBg="1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2" grpId="0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1" y="1066800"/>
            <a:ext cx="8610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Чему равна сумма чисел 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110001011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1)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1A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2)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200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3)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1A5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4)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1B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ru-RU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6357" y="2586335"/>
            <a:ext cx="8562843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Так как ответы представлены в 16-й системе счисления, то переведем 2-е  число в 16-е.</a:t>
            </a:r>
          </a:p>
          <a:p>
            <a:pPr algn="just"/>
            <a:r>
              <a:rPr lang="en-US" sz="28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1 1000 1011</a:t>
            </a:r>
            <a:r>
              <a:rPr lang="en-US" sz="2800" b="1" baseline="-2500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baseline="-2500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cap="none" spc="0" baseline="-2500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4354" y="2051328"/>
            <a:ext cx="1751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2095500" y="3562350"/>
            <a:ext cx="685800" cy="888738"/>
            <a:chOff x="2667000" y="3867150"/>
            <a:chExt cx="476250" cy="704283"/>
          </a:xfrm>
        </p:grpSpPr>
        <p:sp>
          <p:nvSpPr>
            <p:cNvPr id="6" name="Дуга 5"/>
            <p:cNvSpPr/>
            <p:nvPr/>
          </p:nvSpPr>
          <p:spPr>
            <a:xfrm flipV="1">
              <a:off x="2667000" y="3867150"/>
              <a:ext cx="476250" cy="342900"/>
            </a:xfrm>
            <a:prstGeom prst="arc">
              <a:avLst>
                <a:gd name="adj1" fmla="val 10650401"/>
                <a:gd name="adj2" fmla="val 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767674" y="4205585"/>
              <a:ext cx="270729" cy="36584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2400" b="1" cap="none" spc="0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1314450" y="3562350"/>
            <a:ext cx="685800" cy="888738"/>
            <a:chOff x="2667000" y="3867150"/>
            <a:chExt cx="476250" cy="704283"/>
          </a:xfrm>
        </p:grpSpPr>
        <p:sp>
          <p:nvSpPr>
            <p:cNvPr id="10" name="Дуга 9"/>
            <p:cNvSpPr/>
            <p:nvPr/>
          </p:nvSpPr>
          <p:spPr>
            <a:xfrm flipV="1">
              <a:off x="2667000" y="3867150"/>
              <a:ext cx="476250" cy="342900"/>
            </a:xfrm>
            <a:prstGeom prst="arc">
              <a:avLst>
                <a:gd name="adj1" fmla="val 10650401"/>
                <a:gd name="adj2" fmla="val 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780903" y="4205585"/>
              <a:ext cx="235107" cy="36584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8</a:t>
              </a:r>
              <a:endParaRPr lang="ru-RU" sz="2400" b="1" cap="none" spc="0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457200" y="3562350"/>
            <a:ext cx="685800" cy="888738"/>
            <a:chOff x="2667000" y="3867150"/>
            <a:chExt cx="476250" cy="704283"/>
          </a:xfrm>
        </p:grpSpPr>
        <p:sp>
          <p:nvSpPr>
            <p:cNvPr id="13" name="Дуга 12"/>
            <p:cNvSpPr/>
            <p:nvPr/>
          </p:nvSpPr>
          <p:spPr>
            <a:xfrm flipV="1">
              <a:off x="2667000" y="3867150"/>
              <a:ext cx="476250" cy="342900"/>
            </a:xfrm>
            <a:prstGeom prst="arc">
              <a:avLst>
                <a:gd name="adj1" fmla="val 10650401"/>
                <a:gd name="adj2" fmla="val 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767674" y="4205585"/>
              <a:ext cx="235107" cy="36584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400" b="1" cap="none" spc="0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590550" y="4483428"/>
            <a:ext cx="1543050" cy="1399520"/>
            <a:chOff x="590550" y="4483428"/>
            <a:chExt cx="1543050" cy="1399520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990600" y="5410200"/>
              <a:ext cx="1143000" cy="1588"/>
            </a:xfrm>
            <a:prstGeom prst="line">
              <a:avLst/>
            </a:prstGeom>
            <a:ln w="381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Группа 24"/>
            <p:cNvGrpSpPr/>
            <p:nvPr/>
          </p:nvGrpSpPr>
          <p:grpSpPr>
            <a:xfrm>
              <a:off x="590550" y="4483428"/>
              <a:ext cx="1503907" cy="1399520"/>
              <a:chOff x="590550" y="4483428"/>
              <a:chExt cx="1503907" cy="1399520"/>
            </a:xfrm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1050581" y="4483428"/>
                <a:ext cx="10230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8B</a:t>
                </a:r>
                <a:r>
                  <a:rPr lang="en-US" sz="2800" b="1" baseline="-25000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16</a:t>
                </a:r>
                <a:endParaRPr lang="ru-RU" dirty="0"/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1050581" y="4883478"/>
                <a:ext cx="10438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ru-RU" sz="28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800" b="1" baseline="-25000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16</a:t>
                </a:r>
                <a:endParaRPr lang="ru-RU" dirty="0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590550" y="4692978"/>
                <a:ext cx="6858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+</a:t>
                </a:r>
                <a:endParaRPr lang="ru-RU" dirty="0"/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936281" y="5359728"/>
                <a:ext cx="113364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1A5</a:t>
                </a:r>
                <a:r>
                  <a:rPr lang="en-US" sz="2800" b="1" baseline="-25000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16</a:t>
                </a:r>
                <a:endParaRPr lang="ru-RU" dirty="0"/>
              </a:p>
            </p:txBody>
          </p:sp>
        </p:grpSp>
      </p:grpSp>
      <p:sp>
        <p:nvSpPr>
          <p:cNvPr id="22" name="TextBox 21"/>
          <p:cNvSpPr txBox="1"/>
          <p:nvPr/>
        </p:nvSpPr>
        <p:spPr>
          <a:xfrm>
            <a:off x="3133700" y="5672435"/>
            <a:ext cx="1990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22281" y="3321378"/>
            <a:ext cx="10230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8B</a:t>
            </a:r>
            <a:r>
              <a:rPr lang="en-US" sz="2800" b="1" baseline="-2500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16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>
            <a:off x="3581400" y="1466850"/>
            <a:ext cx="1352550" cy="514350"/>
          </a:xfrm>
          <a:prstGeom prst="ellipse">
            <a:avLst/>
          </a:prstGeom>
          <a:solidFill>
            <a:srgbClr val="FB37DF">
              <a:alpha val="24000"/>
            </a:srgb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290515" y="200008"/>
            <a:ext cx="945729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349174" y="163427"/>
            <a:ext cx="7601318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/>
              <a:t>Тема</a:t>
            </a:r>
            <a:r>
              <a:rPr lang="ru-RU" sz="2000" dirty="0" smtClean="0"/>
              <a:t>:  выполнение арифметических операций в двоичной, восьмеричной и шестнадцатеричной системах счисления.</a:t>
            </a:r>
            <a:endParaRPr lang="ru-RU" sz="2000" dirty="0"/>
          </a:p>
        </p:txBody>
      </p:sp>
      <p:sp>
        <p:nvSpPr>
          <p:cNvPr id="30" name="Управляющая кнопка: далее 29">
            <a:hlinkClick r:id="" action="ppaction://hlinkshowjump?jump=nextslide" highlightClick="1"/>
          </p:cNvPr>
          <p:cNvSpPr/>
          <p:nvPr/>
        </p:nvSpPr>
        <p:spPr>
          <a:xfrm>
            <a:off x="8655268" y="6479628"/>
            <a:ext cx="488731" cy="378372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возврат 30">
            <a:hlinkClick r:id="rId2" action="ppaction://hlinksldjump" highlightClick="1"/>
          </p:cNvPr>
          <p:cNvSpPr/>
          <p:nvPr/>
        </p:nvSpPr>
        <p:spPr>
          <a:xfrm>
            <a:off x="8040416" y="6511158"/>
            <a:ext cx="515664" cy="346841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2" grpId="0"/>
      <p:bldP spid="24" grpId="0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7650" y="1047750"/>
            <a:ext cx="86105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Определите значение вещественной переменной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после выполнения следующего фрагмента программы: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-5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2)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3)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4)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-50</a:t>
            </a:r>
            <a:endParaRPr lang="ru-RU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50" y="2063750"/>
          <a:ext cx="75818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8396"/>
                <a:gridCol w="2044833"/>
                <a:gridCol w="1964643"/>
                <a:gridCol w="17040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Бейсик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Паскаль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Алгоритмический язык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=-25/(9-4)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 = a*5+100/5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(10+15)/b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:=-25/(9-4);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 := a*5+100/5;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b:= (10+15)/b;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= -25/(9-4);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 = a*5+100/5;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b= (10+15)/b;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=-25/(9-4)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 = a*5+100/5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b= (10+15)/b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5804" y="4451628"/>
            <a:ext cx="3903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  (Паскаль)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2557" y="4910435"/>
            <a:ext cx="370509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a: = - 25/(9 - 4) = -5</a:t>
            </a:r>
          </a:p>
          <a:p>
            <a:pPr algn="just"/>
            <a:r>
              <a:rPr lang="en-US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 :=  (-5)*5 + 100 / 5 = -5</a:t>
            </a:r>
          </a:p>
          <a:p>
            <a:pPr algn="just"/>
            <a:r>
              <a:rPr lang="en-US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 := (10+15) / (-5) = -5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19400" y="6110585"/>
            <a:ext cx="1990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57200" y="3924300"/>
            <a:ext cx="857250" cy="514350"/>
          </a:xfrm>
          <a:prstGeom prst="ellipse">
            <a:avLst/>
          </a:prstGeom>
          <a:solidFill>
            <a:srgbClr val="FB37DF">
              <a:alpha val="24000"/>
            </a:srgb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90515" y="200008"/>
            <a:ext cx="945729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49174" y="163427"/>
            <a:ext cx="7601318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/>
              <a:t>Тема</a:t>
            </a:r>
            <a:r>
              <a:rPr lang="ru-RU" sz="2000" dirty="0" smtClean="0"/>
              <a:t>: использование переменных. Операции над переменными различных типов в языке программирования</a:t>
            </a:r>
            <a:endParaRPr lang="ru-RU" sz="2000" dirty="0"/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702566" y="6495392"/>
            <a:ext cx="441434" cy="362607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возврат 13">
            <a:hlinkClick r:id="rId2" action="ppaction://hlinksldjump" highlightClick="1"/>
          </p:cNvPr>
          <p:cNvSpPr/>
          <p:nvPr/>
        </p:nvSpPr>
        <p:spPr>
          <a:xfrm>
            <a:off x="7961590" y="6495392"/>
            <a:ext cx="641788" cy="362607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9707" y="795635"/>
            <a:ext cx="8562843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 программе описан восьмиэлементный массив  А. Ниже представлен фрагмент одной и той же программы, записанный на разных языках программирования, в котором значения элементов сначала задаются, а потом изменяются:</a:t>
            </a: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2400" b="1" cap="none" spc="0" baseline="-250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743200" y="1835150"/>
          <a:ext cx="6096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4706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Бейсик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Алгоритмический язык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</a:tr>
              <a:tr h="1625976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For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 = 0 to 7 do</a:t>
                      </a:r>
                    </a:p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A[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] = 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*2</a:t>
                      </a:r>
                    </a:p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For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 = 1 to7 do</a:t>
                      </a:r>
                    </a:p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A[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= A[</a:t>
                      </a:r>
                      <a:r>
                        <a:rPr lang="en-US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] / </a:t>
                      </a:r>
                      <a:r>
                        <a:rPr lang="en-US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нц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 для 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 0 до 7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A[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] = 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*2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Кц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нц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 для 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 1 до 7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A[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] = A[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] / 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кц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</a:tr>
              <a:tr h="347065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Паскаль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</a:tr>
              <a:tr h="11520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For  (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 := 0; 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 &lt;=7; 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 ++)</a:t>
                      </a:r>
                    </a:p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A[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] = 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*2;</a:t>
                      </a:r>
                    </a:p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For  (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 := 1; 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 &lt;=7; 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 ++)</a:t>
                      </a:r>
                    </a:p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A[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:= A[</a:t>
                      </a:r>
                      <a:r>
                        <a:rPr lang="en-US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] / </a:t>
                      </a:r>
                      <a:r>
                        <a:rPr lang="en-US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For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:= 0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to 7 do</a:t>
                      </a:r>
                    </a:p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A[</a:t>
                      </a:r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] :=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*2;</a:t>
                      </a:r>
                    </a:p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For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:= 1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do</a:t>
                      </a:r>
                    </a:p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A[</a:t>
                      </a:r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:= A[</a:t>
                      </a:r>
                      <a:r>
                        <a:rPr lang="en-US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] / </a:t>
                      </a:r>
                      <a:r>
                        <a:rPr lang="en-US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547592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arenR"/>
            </a:pPr>
            <a:r>
              <a:rPr lang="ru-RU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Все элементы массива окажутся равными 2, кроме элемента с нулевым индексом</a:t>
            </a:r>
          </a:p>
          <a:p>
            <a:pPr marL="514350" indent="-514350" algn="just">
              <a:buAutoNum type="arabicParenR"/>
            </a:pPr>
            <a:r>
              <a:rPr lang="ru-RU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Все элементы массива станут меньше на 1 и сдвинуться влево, кроме первого</a:t>
            </a:r>
          </a:p>
          <a:p>
            <a:pPr marL="514350" indent="-514350" algn="just">
              <a:buAutoNum type="arabicParenR"/>
            </a:pPr>
            <a:r>
              <a:rPr lang="ru-RU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Все элементы массива станут равными 0</a:t>
            </a:r>
          </a:p>
          <a:p>
            <a:pPr marL="514350" indent="-514350" algn="just">
              <a:buAutoNum type="arabicParenR"/>
            </a:pPr>
            <a:r>
              <a:rPr lang="ru-RU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Все элементы массива окажутся равными своему индексу</a:t>
            </a:r>
            <a:endParaRPr lang="ru-RU" sz="2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3815874"/>
            <a:ext cx="24003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Как изменятся элементы массива после выполнения данного фрагмента программы?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0515" y="200008"/>
            <a:ext cx="945729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6- П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49174" y="163427"/>
            <a:ext cx="7601318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/>
              <a:t>Тема</a:t>
            </a:r>
            <a:r>
              <a:rPr lang="ru-RU" sz="2000" dirty="0" smtClean="0"/>
              <a:t>: работа с массивами (заполнение, считывание, поиск, сортировка, массовые операции и </a:t>
            </a:r>
            <a:r>
              <a:rPr lang="ru-RU" sz="2000" dirty="0" err="1" smtClean="0"/>
              <a:t>др</a:t>
            </a:r>
            <a:r>
              <a:rPr lang="ru-RU" sz="2000" dirty="0" smtClean="0"/>
              <a:t> .)</a:t>
            </a:r>
            <a:endParaRPr lang="ru-RU" sz="2000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718330" y="6463862"/>
            <a:ext cx="425669" cy="394138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возврат 9">
            <a:hlinkClick r:id="rId2" action="ppaction://hlinksldjump" highlightClick="1"/>
          </p:cNvPr>
          <p:cNvSpPr/>
          <p:nvPr/>
        </p:nvSpPr>
        <p:spPr>
          <a:xfrm>
            <a:off x="8103476" y="6495393"/>
            <a:ext cx="531433" cy="362606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04588" y="2706442"/>
          <a:ext cx="700725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250"/>
                <a:gridCol w="864000"/>
                <a:gridCol w="864000"/>
                <a:gridCol w="864000"/>
                <a:gridCol w="864000"/>
                <a:gridCol w="864000"/>
                <a:gridCol w="864000"/>
                <a:gridCol w="864000"/>
              </a:tblGrid>
              <a:tr h="54000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57145" y="26765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90595" y="265752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09745" y="265752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6995" y="265752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19495" y="269562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81495" y="2676577"/>
            <a:ext cx="5437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95895" y="2676577"/>
            <a:ext cx="5437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12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53145" y="2676577"/>
            <a:ext cx="5437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14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643690" y="5517815"/>
          <a:ext cx="700725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250"/>
                <a:gridCol w="864000"/>
                <a:gridCol w="864000"/>
                <a:gridCol w="864000"/>
                <a:gridCol w="864000"/>
                <a:gridCol w="864000"/>
                <a:gridCol w="864000"/>
                <a:gridCol w="864000"/>
              </a:tblGrid>
              <a:tr h="54000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996247" y="5487950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929697" y="5468900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48847" y="5468900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606097" y="5468900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520497" y="5468900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20597" y="5468900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234997" y="5468900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092247" y="5468900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85907" y="2157663"/>
            <a:ext cx="856284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После 1-го цикла массив будет выглядеть так: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781050" y="273050"/>
          <a:ext cx="304800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Паскаль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For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:= 0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to 7 do</a:t>
                      </a: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A[</a:t>
                      </a: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] :=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*2;</a:t>
                      </a: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For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:= 1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do</a:t>
                      </a: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A[</a:t>
                      </a: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:= A[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] / 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7D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371607" y="4613106"/>
            <a:ext cx="827709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После выполнения второго цикла элементы массива изменятся таким образом. 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50481" y="6091534"/>
            <a:ext cx="1990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1.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657857" y="852785"/>
            <a:ext cx="212987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A[0] := 0 * 2 = 0</a:t>
            </a:r>
          </a:p>
          <a:p>
            <a:pPr algn="ctr"/>
            <a:r>
              <a:rPr lang="en-US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A[1] := 1 * 2 = 2</a:t>
            </a:r>
          </a:p>
          <a:p>
            <a:pPr algn="ctr"/>
            <a:r>
              <a:rPr lang="en-US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A[2] := 2 * 2 = 4</a:t>
            </a:r>
          </a:p>
          <a:p>
            <a:r>
              <a:rPr lang="ru-RU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  т.д.</a:t>
            </a:r>
            <a:endParaRPr lang="ru-RU" sz="20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911523" y="368514"/>
            <a:ext cx="150925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1-й цикл </a:t>
            </a:r>
            <a:endParaRPr lang="ru-RU" sz="24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647204" y="3355354"/>
            <a:ext cx="199618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</a:t>
            </a:r>
            <a:r>
              <a:rPr lang="ru-RU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] := </a:t>
            </a:r>
            <a:r>
              <a:rPr lang="ru-RU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/ 1</a:t>
            </a:r>
            <a:r>
              <a:rPr lang="ru-RU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= 2</a:t>
            </a:r>
          </a:p>
          <a:p>
            <a:pPr algn="ctr"/>
            <a:r>
              <a:rPr lang="en-US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A[2] := 4 / 2 = 2</a:t>
            </a:r>
          </a:p>
          <a:p>
            <a:pPr algn="ctr"/>
            <a:r>
              <a:rPr lang="en-US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A[3] := 6 / 3 = 2</a:t>
            </a:r>
          </a:p>
          <a:p>
            <a:r>
              <a:rPr lang="ru-RU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  т.д.</a:t>
            </a:r>
            <a:endParaRPr lang="ru-RU" sz="20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879565" y="3568914"/>
            <a:ext cx="14798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cap="none" spc="0" dirty="0" err="1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цикл </a:t>
            </a:r>
            <a:endParaRPr lang="ru-RU" sz="24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87654" y="0"/>
            <a:ext cx="1751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Управляющая кнопка: далее 35">
            <a:hlinkClick r:id="" action="ppaction://hlinkshowjump?jump=nextslide" highlightClick="1"/>
          </p:cNvPr>
          <p:cNvSpPr/>
          <p:nvPr/>
        </p:nvSpPr>
        <p:spPr>
          <a:xfrm>
            <a:off x="8749862" y="6526924"/>
            <a:ext cx="394138" cy="331076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95550" y="890566"/>
            <a:ext cx="640555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 программе используется одномерный целочисленный массив A с индексами от 0 до 10. Ниже представлен фрагмент программы, в котором значения  элементов сначала задаются, а затем меняются 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046" y="985822"/>
            <a:ext cx="2286016" cy="283154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 smtClean="0"/>
              <a:t>Паскаль</a:t>
            </a: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:=0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to 10 do A[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]:=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:=0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to 10 do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begin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A[10-i]:=A[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];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A[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]:=A[10-i];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end;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71750" y="2543160"/>
            <a:ext cx="64389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Чему будут равны элементы этого массива после выполнения фрагмента программы ?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1)  10   9   8   7   6   5   4   3   2   1   0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2)    0   1   2   3   4   5   6   7   8   9  10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3)  10   9   8   7   6   5   6   7   8   9  10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4)    0   1   2   3   4   5   4   3   2   1   0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0515" y="200008"/>
            <a:ext cx="945729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6- П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49174" y="163427"/>
            <a:ext cx="7601318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/>
              <a:t>Тема</a:t>
            </a:r>
            <a:r>
              <a:rPr lang="ru-RU" sz="2000" dirty="0" smtClean="0"/>
              <a:t>: работа с массивами (заполнение, считывание, поиск, сортировка, массовые операции и </a:t>
            </a:r>
            <a:r>
              <a:rPr lang="ru-RU" sz="2000" dirty="0" err="1" smtClean="0"/>
              <a:t>др</a:t>
            </a:r>
            <a:r>
              <a:rPr lang="ru-RU" sz="2000" dirty="0" smtClean="0"/>
              <a:t> .)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77704" y="4165878"/>
            <a:ext cx="1751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0473" y="4635714"/>
            <a:ext cx="150925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1-й цикл </a:t>
            </a:r>
            <a:endParaRPr lang="ru-RU" sz="24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85750" y="5621092"/>
          <a:ext cx="7920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54000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499945" y="56102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23845" y="56102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947745" y="562932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90695" y="5610277"/>
            <a:ext cx="36420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357445" y="56102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57545" y="562932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24295" y="562932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548195" y="562932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291145" y="562932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015045" y="562932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700845" y="5629327"/>
            <a:ext cx="5437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86700" y="5054084"/>
            <a:ext cx="3707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:=0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to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A[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]:=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Управляющая кнопка: далее 23">
            <a:hlinkClick r:id="" action="ppaction://hlinkshowjump?jump=nextslide" highlightClick="1"/>
          </p:cNvPr>
          <p:cNvSpPr/>
          <p:nvPr/>
        </p:nvSpPr>
        <p:spPr>
          <a:xfrm>
            <a:off x="8702566" y="6479628"/>
            <a:ext cx="441434" cy="378372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Управляющая кнопка: возврат 24">
            <a:hlinkClick r:id="rId2" action="ppaction://hlinksldjump" highlightClick="1"/>
          </p:cNvPr>
          <p:cNvSpPr/>
          <p:nvPr/>
        </p:nvSpPr>
        <p:spPr>
          <a:xfrm>
            <a:off x="8150772" y="6526924"/>
            <a:ext cx="468371" cy="331075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95300" y="229942"/>
          <a:ext cx="7920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54000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09495" y="21912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3395" y="21912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7295" y="2381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00245" y="219127"/>
            <a:ext cx="36420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66995" y="21912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67095" y="2381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33845" y="2381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57745" y="2381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00695" y="2381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224595" y="238177"/>
            <a:ext cx="36420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14757" y="1157585"/>
            <a:ext cx="4410695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A[10–0]:= A[0];   A[10]=0</a:t>
            </a:r>
          </a:p>
          <a:p>
            <a:r>
              <a:rPr lang="en-US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A[0] := A[10-0];   A[0]=0;</a:t>
            </a:r>
            <a:endParaRPr lang="ru-RU" sz="2400" b="1" dirty="0" smtClean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A[10–1]:= A[1];   A[9]=1</a:t>
            </a:r>
          </a:p>
          <a:p>
            <a:r>
              <a:rPr lang="en-US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A[1] := A[10-1];   A[1]=1</a:t>
            </a:r>
          </a:p>
          <a:p>
            <a:r>
              <a:rPr lang="en-US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A[10–2]:= A[2];   A[8]=2</a:t>
            </a:r>
          </a:p>
          <a:p>
            <a:r>
              <a:rPr lang="en-US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A[2] := A[10-2];   A[2]=2</a:t>
            </a:r>
          </a:p>
          <a:p>
            <a:r>
              <a:rPr lang="en-US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A[10-3] := A[3];   A[7]=3</a:t>
            </a:r>
          </a:p>
          <a:p>
            <a:r>
              <a:rPr lang="en-US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A[3] := A[10-3];   A[3]=3</a:t>
            </a:r>
          </a:p>
          <a:p>
            <a:r>
              <a:rPr lang="en-US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A[10-4] :=A[4];    A[6]=4</a:t>
            </a:r>
          </a:p>
          <a:p>
            <a:r>
              <a:rPr lang="en-US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A[4] := A[10-4];   A[4]=4</a:t>
            </a:r>
          </a:p>
          <a:p>
            <a:r>
              <a:rPr lang="en-US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A[10-5] :=A[5];    A[5]=5</a:t>
            </a:r>
          </a:p>
          <a:p>
            <a:r>
              <a:rPr lang="en-US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A[5] := A[10-5];    A[5]=5</a:t>
            </a:r>
          </a:p>
          <a:p>
            <a:r>
              <a:rPr lang="ru-RU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Мы имеем значения всех элементов.</a:t>
            </a:r>
          </a:p>
          <a:p>
            <a:endParaRPr lang="en-US" sz="2000" b="1" dirty="0" smtClean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924800" y="238780"/>
            <a:ext cx="5437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889215" y="723900"/>
            <a:ext cx="14798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cap="none" spc="0" dirty="0" err="1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цикл </a:t>
            </a:r>
            <a:endParaRPr lang="ru-RU" sz="24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8600" y="1466850"/>
            <a:ext cx="2286016" cy="283154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 smtClean="0"/>
              <a:t>Паскаль</a:t>
            </a: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:=0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to 10 do A[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]:=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:=0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to 10 do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begin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A[10-i]:=A[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];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A[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]:=A[10-i];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end;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361950" y="5430592"/>
          <a:ext cx="7920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54000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576145" y="540072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910395" y="54197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10295" y="54197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319095" y="54197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042995" y="54197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766895" y="54197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509845" y="54197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233745" y="54197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900495" y="54197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643445" y="54197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367345" y="541977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57400" y="6205556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4)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Управляющая кнопка: далее 35">
            <a:hlinkClick r:id="" action="ppaction://hlinkshowjump?jump=nextslide" highlightClick="1"/>
          </p:cNvPr>
          <p:cNvSpPr/>
          <p:nvPr/>
        </p:nvSpPr>
        <p:spPr>
          <a:xfrm>
            <a:off x="8718330" y="6432330"/>
            <a:ext cx="425669" cy="425669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515" y="200008"/>
            <a:ext cx="945729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7- П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49174" y="163427"/>
            <a:ext cx="7601318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/>
              <a:t>Тема</a:t>
            </a:r>
            <a:r>
              <a:rPr lang="ru-RU" sz="2000" dirty="0" smtClean="0"/>
              <a:t>: знание основных понятий и законов математической логики.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5300" y="1023917"/>
            <a:ext cx="840580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Какое из приведенных ниже названий животных соответствует условию</a:t>
            </a:r>
          </a:p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(первая буква гласная  вторая 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  <a:sym typeface="Symbol"/>
              </a:rPr>
              <a:t>буква согласная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)  (предпоследняя буква согласная)?</a:t>
            </a:r>
          </a:p>
          <a:p>
            <a:pPr algn="just"/>
            <a:endParaRPr lang="ru-RU" sz="2200" b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1) СВИНЬЯ       2) ЖИРАФ         3) КОРОВА         4) КРОЛИК  </a:t>
            </a:r>
          </a:p>
          <a:p>
            <a:pPr algn="just"/>
            <a:endParaRPr lang="ru-RU" sz="2200" b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0554" y="3118128"/>
            <a:ext cx="1751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133350" y="3687901"/>
            <a:ext cx="8791443" cy="2554545"/>
            <a:chOff x="133350" y="3687901"/>
            <a:chExt cx="8791443" cy="2554545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133350" y="3687901"/>
              <a:ext cx="8791443" cy="255454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20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Для удобства можно воспользоваться логическими переменными:</a:t>
              </a:r>
            </a:p>
            <a:p>
              <a:pPr algn="just"/>
              <a:r>
                <a:rPr lang="en-US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ru-RU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– первая буква гласная</a:t>
              </a:r>
            </a:p>
            <a:p>
              <a:pPr algn="just"/>
              <a:r>
                <a:rPr lang="en-US" sz="20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ru-RU" sz="20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– вторая буква </a:t>
              </a:r>
              <a:r>
                <a:rPr lang="ru-RU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с</a:t>
              </a:r>
              <a:r>
                <a:rPr lang="ru-RU" sz="20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огласная</a:t>
              </a:r>
            </a:p>
            <a:p>
              <a:pPr algn="just"/>
              <a:r>
                <a:rPr lang="en-US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ru-RU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– предпоследняя буква согласная, тогда истинность условия будет выглядеть так:    (</a:t>
              </a:r>
              <a:r>
                <a:rPr lang="en-US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en-US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 B)</a:t>
              </a:r>
              <a:r>
                <a:rPr lang="ru-RU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</a:t>
              </a:r>
              <a:r>
                <a:rPr lang="en-US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C</a:t>
              </a:r>
              <a:r>
                <a:rPr lang="ru-RU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= 1</a:t>
              </a:r>
            </a:p>
            <a:p>
              <a:pPr algn="just"/>
              <a:r>
                <a:rPr lang="ru-RU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В левой части уравнения конъюнкция, она истинна при условии: </a:t>
              </a:r>
            </a:p>
            <a:p>
              <a:pPr algn="just"/>
              <a:r>
                <a:rPr lang="ru-RU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ru-RU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en-US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 B)</a:t>
              </a:r>
              <a:r>
                <a:rPr lang="ru-RU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 = 1  и  С = 1.</a:t>
              </a:r>
              <a:r>
                <a:rPr lang="en-US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 </a:t>
              </a:r>
              <a:r>
                <a:rPr lang="ru-RU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ru-RU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en-US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 B)</a:t>
              </a:r>
              <a:r>
                <a:rPr lang="ru-RU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 = 1, когда  </a:t>
              </a:r>
              <a:r>
                <a:rPr lang="en-US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A </a:t>
              </a:r>
              <a:r>
                <a:rPr lang="ru-RU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B</a:t>
              </a:r>
              <a:r>
                <a:rPr lang="ru-RU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= 0. Дизъюнкция равна 0, когда равны 0 все входные переменные, отсюда следует, что </a:t>
              </a:r>
              <a:r>
                <a:rPr lang="en-US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A = 0</a:t>
              </a:r>
              <a:r>
                <a:rPr lang="ru-RU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, </a:t>
              </a:r>
              <a:r>
                <a:rPr lang="en-US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B</a:t>
              </a:r>
              <a:r>
                <a:rPr lang="ru-RU" sz="20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= 0. </a:t>
              </a:r>
              <a:endParaRPr lang="ru-RU" sz="2800" b="1" cap="none" spc="0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2209800" y="4972050"/>
              <a:ext cx="857250" cy="1588"/>
            </a:xfrm>
            <a:prstGeom prst="line">
              <a:avLst/>
            </a:prstGeom>
            <a:ln w="381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304800" y="5600700"/>
              <a:ext cx="857250" cy="1588"/>
            </a:xfrm>
            <a:prstGeom prst="line">
              <a:avLst/>
            </a:prstGeom>
            <a:ln w="381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952750" y="5581650"/>
              <a:ext cx="857250" cy="1588"/>
            </a:xfrm>
            <a:prstGeom prst="line">
              <a:avLst/>
            </a:prstGeom>
            <a:ln w="381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6367452" y="6419790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3)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52400" y="6154519"/>
            <a:ext cx="8724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Значит первая буква </a:t>
            </a:r>
            <a:r>
              <a:rPr lang="ru-RU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согласная</a:t>
            </a:r>
            <a:r>
              <a:rPr lang="ru-RU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, вторая – </a:t>
            </a:r>
            <a:r>
              <a:rPr lang="ru-RU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гласная</a:t>
            </a:r>
            <a:r>
              <a:rPr lang="ru-RU" sz="20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, предпоследняя –согласная.</a:t>
            </a:r>
            <a:endParaRPr lang="ru-RU" sz="2000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10800000" flipV="1">
            <a:off x="2209800" y="4076700"/>
            <a:ext cx="781050" cy="323850"/>
          </a:xfrm>
          <a:prstGeom prst="line">
            <a:avLst/>
          </a:prstGeom>
          <a:ln w="127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324100" y="4019550"/>
            <a:ext cx="742950" cy="381000"/>
          </a:xfrm>
          <a:prstGeom prst="line">
            <a:avLst/>
          </a:prstGeom>
          <a:ln w="127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400300" y="4419600"/>
            <a:ext cx="990600" cy="266700"/>
          </a:xfrm>
          <a:prstGeom prst="line">
            <a:avLst/>
          </a:prstGeom>
          <a:ln w="127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10800000" flipV="1">
            <a:off x="2266950" y="4419600"/>
            <a:ext cx="990600" cy="190500"/>
          </a:xfrm>
          <a:prstGeom prst="line">
            <a:avLst/>
          </a:prstGeom>
          <a:ln w="127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3191007" y="4015085"/>
            <a:ext cx="134729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согласная</a:t>
            </a:r>
            <a:endParaRPr lang="ru-RU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400557" y="4357985"/>
            <a:ext cx="105996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гласная</a:t>
            </a:r>
            <a:endParaRPr lang="ru-RU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4400550" y="2571750"/>
            <a:ext cx="1866900" cy="628650"/>
          </a:xfrm>
          <a:prstGeom prst="ellipse">
            <a:avLst/>
          </a:prstGeom>
          <a:solidFill>
            <a:srgbClr val="FB37DF">
              <a:alpha val="24000"/>
            </a:srgb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8749862" y="6558454"/>
            <a:ext cx="394138" cy="299545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правляющая кнопка: возврат 20">
            <a:hlinkClick r:id="rId2" action="ppaction://hlinksldjump" highlightClick="1"/>
          </p:cNvPr>
          <p:cNvSpPr/>
          <p:nvPr/>
        </p:nvSpPr>
        <p:spPr>
          <a:xfrm>
            <a:off x="8071944" y="6589986"/>
            <a:ext cx="557705" cy="268014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6" grpId="0"/>
      <p:bldP spid="28" grpId="0"/>
      <p:bldP spid="37" grpId="0"/>
      <p:bldP spid="38" grpId="0"/>
      <p:bldP spid="4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515" y="200008"/>
            <a:ext cx="945729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49174" y="163427"/>
            <a:ext cx="7601318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/>
              <a:t>Тема</a:t>
            </a:r>
            <a:r>
              <a:rPr lang="ru-RU" sz="2000" dirty="0" smtClean="0"/>
              <a:t>:  умения строить и преобразовывать логические выражения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5300" y="1023917"/>
            <a:ext cx="84058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Упростите логическое выражение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(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A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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)  (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A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B).</a:t>
            </a:r>
            <a:endParaRPr lang="ru-RU" sz="2200" b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/>
            <a:endParaRPr lang="ru-RU" sz="2200" b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1) 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 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2) 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3)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A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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B    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4) 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A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B</a:t>
            </a:r>
            <a:endParaRPr lang="ru-RU" sz="2200" b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/>
            <a:endParaRPr lang="ru-RU" sz="2200" b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0554" y="2298978"/>
            <a:ext cx="1751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3" name="Группа 82"/>
          <p:cNvGrpSpPr/>
          <p:nvPr/>
        </p:nvGrpSpPr>
        <p:grpSpPr>
          <a:xfrm>
            <a:off x="276357" y="2983051"/>
            <a:ext cx="8562843" cy="2308324"/>
            <a:chOff x="276357" y="2659201"/>
            <a:chExt cx="8562843" cy="2308324"/>
          </a:xfrm>
        </p:grpSpPr>
        <p:grpSp>
          <p:nvGrpSpPr>
            <p:cNvPr id="64" name="Группа 63"/>
            <p:cNvGrpSpPr/>
            <p:nvPr/>
          </p:nvGrpSpPr>
          <p:grpSpPr>
            <a:xfrm>
              <a:off x="276357" y="2659201"/>
              <a:ext cx="8562843" cy="2308324"/>
              <a:chOff x="276357" y="2659201"/>
              <a:chExt cx="8562843" cy="2308324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76357" y="2659201"/>
                <a:ext cx="8562843" cy="230832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just"/>
                <a:r>
                  <a:rPr lang="en-US" sz="2400" b="1" cap="none" spc="0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(A </a:t>
                </a:r>
                <a:r>
                  <a:rPr lang="en-US" sz="2400" b="1" cap="none" spc="0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 B</a:t>
                </a:r>
                <a:r>
                  <a:rPr lang="en-US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)  (A  B)  = (A  B)  (A  B) = </a:t>
                </a:r>
                <a:r>
                  <a:rPr lang="ru-RU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A  (B  B) =</a:t>
                </a:r>
              </a:p>
              <a:p>
                <a:pPr algn="just"/>
                <a:r>
                  <a:rPr lang="en-US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=  A  1= A </a:t>
                </a:r>
                <a:r>
                  <a:rPr lang="ru-RU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. </a:t>
                </a:r>
                <a:r>
                  <a:rPr lang="en-US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   </a:t>
                </a:r>
                <a:endParaRPr lang="en-US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2400" b="1" cap="none" spc="0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Здесь используются законы</a:t>
                </a:r>
                <a:r>
                  <a:rPr lang="ru-RU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algn="just"/>
                <a:r>
                  <a:rPr lang="ru-RU" sz="2400" b="1" cap="none" spc="0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1)  де Моргана (</a:t>
                </a:r>
                <a:r>
                  <a:rPr lang="en-US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(A </a:t>
                </a:r>
                <a:r>
                  <a:rPr lang="en-US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 B) </a:t>
                </a:r>
                <a:r>
                  <a:rPr lang="ru-RU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= </a:t>
                </a:r>
                <a:r>
                  <a:rPr lang="en-US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(A  B)</a:t>
                </a:r>
                <a:r>
                  <a:rPr lang="ru-RU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);</a:t>
                </a:r>
              </a:p>
              <a:p>
                <a:pPr algn="just"/>
                <a:r>
                  <a:rPr lang="ru-RU" sz="2400" b="1" cap="none" spc="0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2)  распределительный </a:t>
                </a:r>
                <a:r>
                  <a:rPr lang="ru-RU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(</a:t>
                </a:r>
                <a:r>
                  <a:rPr lang="en-US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A  B</a:t>
                </a:r>
                <a:r>
                  <a:rPr lang="ru-RU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)</a:t>
                </a:r>
                <a:r>
                  <a:rPr lang="en-US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  </a:t>
                </a:r>
                <a:r>
                  <a:rPr lang="ru-RU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 (</a:t>
                </a:r>
                <a:r>
                  <a:rPr lang="en-US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A  B</a:t>
                </a:r>
                <a:r>
                  <a:rPr lang="ru-RU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) = </a:t>
                </a:r>
                <a:r>
                  <a:rPr lang="en-US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A  (B  B)</a:t>
                </a:r>
                <a:r>
                  <a:rPr lang="ru-RU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;</a:t>
                </a:r>
              </a:p>
              <a:p>
                <a:pPr algn="just"/>
                <a:r>
                  <a:rPr lang="ru-RU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3)  исключения третьего (</a:t>
                </a:r>
                <a:r>
                  <a:rPr lang="en-US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(B  B</a:t>
                </a:r>
                <a:r>
                  <a:rPr lang="ru-RU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 = 1</a:t>
                </a:r>
                <a:r>
                  <a:rPr lang="en-US" sz="2400" b="1" dirty="0" smtClean="0">
                    <a:ln w="1905"/>
                    <a:solidFill>
                      <a:srgbClr val="0066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  <a:sym typeface="Symbol"/>
                  </a:rPr>
                  <a:t>) </a:t>
                </a:r>
                <a:endParaRPr lang="ru-RU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1809750" y="2724150"/>
                <a:ext cx="133350" cy="1588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1619250" y="3105150"/>
                <a:ext cx="133350" cy="1588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3124200" y="2724150"/>
                <a:ext cx="133350" cy="1588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3676650" y="2743200"/>
                <a:ext cx="133350" cy="1588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4419600" y="2724150"/>
                <a:ext cx="133350" cy="1588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4476750" y="3810000"/>
                <a:ext cx="133350" cy="1588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5638800" y="2743200"/>
                <a:ext cx="133350" cy="1588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 flipV="1">
                <a:off x="2647950" y="3810000"/>
                <a:ext cx="666750" cy="19052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6305550" y="2724150"/>
                <a:ext cx="133350" cy="1588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4286250" y="4171950"/>
                <a:ext cx="133350" cy="1588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685800" y="3105150"/>
                <a:ext cx="133350" cy="1588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3924300" y="3829050"/>
                <a:ext cx="133350" cy="1588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3733800" y="4191000"/>
                <a:ext cx="133350" cy="1588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>
                <a:off x="5124450" y="4191000"/>
                <a:ext cx="133350" cy="1588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единительная линия 75"/>
              <p:cNvCxnSpPr/>
              <p:nvPr/>
            </p:nvCxnSpPr>
            <p:spPr>
              <a:xfrm>
                <a:off x="6267450" y="4171950"/>
                <a:ext cx="133350" cy="1588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единительная линия 76"/>
              <p:cNvCxnSpPr/>
              <p:nvPr/>
            </p:nvCxnSpPr>
            <p:spPr>
              <a:xfrm>
                <a:off x="6896100" y="4152900"/>
                <a:ext cx="133350" cy="1588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Прямая соединительная линия 70"/>
            <p:cNvCxnSpPr/>
            <p:nvPr/>
          </p:nvCxnSpPr>
          <p:spPr>
            <a:xfrm>
              <a:off x="495300" y="2686050"/>
              <a:ext cx="723900" cy="1588"/>
            </a:xfrm>
            <a:prstGeom prst="line">
              <a:avLst/>
            </a:prstGeom>
            <a:ln w="381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>
              <a:off x="4000500" y="4552950"/>
              <a:ext cx="133350" cy="1588"/>
            </a:xfrm>
            <a:prstGeom prst="line">
              <a:avLst/>
            </a:prstGeom>
            <a:ln w="381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542900" y="5653385"/>
            <a:ext cx="1990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361950" y="1657350"/>
            <a:ext cx="1333500" cy="533400"/>
          </a:xfrm>
          <a:prstGeom prst="ellipse">
            <a:avLst/>
          </a:prstGeom>
          <a:solidFill>
            <a:srgbClr val="FB37DF">
              <a:alpha val="24000"/>
            </a:srgb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далее 28">
            <a:hlinkClick r:id="" action="ppaction://hlinkshowjump?jump=nextslide" highlightClick="1"/>
          </p:cNvPr>
          <p:cNvSpPr/>
          <p:nvPr/>
        </p:nvSpPr>
        <p:spPr>
          <a:xfrm>
            <a:off x="8702566" y="6511158"/>
            <a:ext cx="441434" cy="346841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возврат 29">
            <a:hlinkClick r:id="rId2" action="ppaction://hlinksldjump" highlightClick="1"/>
          </p:cNvPr>
          <p:cNvSpPr/>
          <p:nvPr/>
        </p:nvSpPr>
        <p:spPr>
          <a:xfrm>
            <a:off x="8056182" y="6511158"/>
            <a:ext cx="547195" cy="346841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4" grpId="0"/>
      <p:bldP spid="8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323850" y="5080972"/>
            <a:ext cx="8515280" cy="11328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Схеме соответствует формула  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 B   B   C.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Упростим её.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А   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   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   C =</a:t>
            </a:r>
            <a:endParaRPr lang="ru-RU" sz="2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6" name="Группа 65"/>
          <p:cNvGrpSpPr/>
          <p:nvPr/>
        </p:nvGrpSpPr>
        <p:grpSpPr>
          <a:xfrm>
            <a:off x="4743450" y="5193970"/>
            <a:ext cx="1219200" cy="1570"/>
            <a:chOff x="4743450" y="5193970"/>
            <a:chExt cx="1219200" cy="1570"/>
          </a:xfrm>
        </p:grpSpPr>
        <p:cxnSp>
          <p:nvCxnSpPr>
            <p:cNvPr id="45" name="Прямая соединительная линия 44"/>
            <p:cNvCxnSpPr/>
            <p:nvPr/>
          </p:nvCxnSpPr>
          <p:spPr>
            <a:xfrm>
              <a:off x="4743450" y="5193970"/>
              <a:ext cx="533400" cy="15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5829300" y="5193970"/>
              <a:ext cx="133350" cy="15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Прямая соединительная линия 70"/>
          <p:cNvCxnSpPr/>
          <p:nvPr/>
        </p:nvCxnSpPr>
        <p:spPr>
          <a:xfrm rot="10800000">
            <a:off x="1752600" y="5777793"/>
            <a:ext cx="133350" cy="15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10800000" flipV="1">
            <a:off x="1047750" y="5779362"/>
            <a:ext cx="152400" cy="11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rot="10800000">
            <a:off x="476250" y="5777793"/>
            <a:ext cx="133350" cy="15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5" name="Группа 154"/>
          <p:cNvGrpSpPr/>
          <p:nvPr/>
        </p:nvGrpSpPr>
        <p:grpSpPr>
          <a:xfrm>
            <a:off x="2838450" y="5505450"/>
            <a:ext cx="1047750" cy="738664"/>
            <a:chOff x="2838450" y="5505450"/>
            <a:chExt cx="1047750" cy="738664"/>
          </a:xfrm>
        </p:grpSpPr>
        <p:sp>
          <p:nvSpPr>
            <p:cNvPr id="148" name="TextBox 147"/>
            <p:cNvSpPr txBox="1"/>
            <p:nvPr/>
          </p:nvSpPr>
          <p:spPr>
            <a:xfrm>
              <a:off x="2838450" y="5505450"/>
              <a:ext cx="104775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endParaRPr>
            </a:p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B  C</a:t>
              </a:r>
              <a:endParaRPr lang="ru-RU" sz="2400" dirty="0"/>
            </a:p>
          </p:txBody>
        </p:sp>
        <p:cxnSp>
          <p:nvCxnSpPr>
            <p:cNvPr id="82" name="Прямая соединительная линия 81"/>
            <p:cNvCxnSpPr/>
            <p:nvPr/>
          </p:nvCxnSpPr>
          <p:spPr>
            <a:xfrm rot="10800000">
              <a:off x="2924318" y="5753099"/>
              <a:ext cx="144154" cy="84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361950" y="685800"/>
            <a:ext cx="86105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Определите структурную формулу, соответствующую логической схеме, изображенной на рисунке, упростите формулу. В ответе укажите какой элемент нужно убрать из исходной схемы, составив новую схему по упрощенной формуле.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6250" y="4286250"/>
            <a:ext cx="7849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1) A        2) B         3) C         4)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нужно убирать элемент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6754" y="475642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Полилиния 80"/>
          <p:cNvSpPr/>
          <p:nvPr/>
        </p:nvSpPr>
        <p:spPr>
          <a:xfrm>
            <a:off x="361950" y="6153150"/>
            <a:ext cx="1600200" cy="133350"/>
          </a:xfrm>
          <a:custGeom>
            <a:avLst/>
            <a:gdLst>
              <a:gd name="connsiteX0" fmla="*/ 0 w 1981200"/>
              <a:gd name="connsiteY0" fmla="*/ 0 h 311150"/>
              <a:gd name="connsiteX1" fmla="*/ 457200 w 1981200"/>
              <a:gd name="connsiteY1" fmla="*/ 266700 h 311150"/>
              <a:gd name="connsiteX2" fmla="*/ 1600200 w 1981200"/>
              <a:gd name="connsiteY2" fmla="*/ 266700 h 311150"/>
              <a:gd name="connsiteX3" fmla="*/ 1924050 w 1981200"/>
              <a:gd name="connsiteY3" fmla="*/ 76200 h 311150"/>
              <a:gd name="connsiteX4" fmla="*/ 1943100 w 1981200"/>
              <a:gd name="connsiteY4" fmla="*/ 57150 h 311150"/>
              <a:gd name="connsiteX5" fmla="*/ 1943100 w 1981200"/>
              <a:gd name="connsiteY5" fmla="*/ 57150 h 31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81200" h="311150">
                <a:moveTo>
                  <a:pt x="0" y="0"/>
                </a:moveTo>
                <a:cubicBezTo>
                  <a:pt x="95250" y="111125"/>
                  <a:pt x="190500" y="222250"/>
                  <a:pt x="457200" y="266700"/>
                </a:cubicBezTo>
                <a:cubicBezTo>
                  <a:pt x="723900" y="311150"/>
                  <a:pt x="1355725" y="298450"/>
                  <a:pt x="1600200" y="266700"/>
                </a:cubicBezTo>
                <a:cubicBezTo>
                  <a:pt x="1844675" y="234950"/>
                  <a:pt x="1866900" y="111125"/>
                  <a:pt x="1924050" y="76200"/>
                </a:cubicBezTo>
                <a:cubicBezTo>
                  <a:pt x="1981200" y="41275"/>
                  <a:pt x="1943100" y="57150"/>
                  <a:pt x="1943100" y="57150"/>
                </a:cubicBezTo>
                <a:lnTo>
                  <a:pt x="1943100" y="57150"/>
                </a:lnTo>
              </a:path>
            </a:pathLst>
          </a:cu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TextBox 82"/>
          <p:cNvSpPr txBox="1"/>
          <p:nvPr/>
        </p:nvSpPr>
        <p:spPr>
          <a:xfrm>
            <a:off x="4543400" y="6262985"/>
            <a:ext cx="1990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2" name="Группа 131"/>
          <p:cNvGrpSpPr/>
          <p:nvPr/>
        </p:nvGrpSpPr>
        <p:grpSpPr>
          <a:xfrm>
            <a:off x="6477000" y="5695949"/>
            <a:ext cx="2933700" cy="895410"/>
            <a:chOff x="4362450" y="5791199"/>
            <a:chExt cx="2933700" cy="895410"/>
          </a:xfrm>
        </p:grpSpPr>
        <p:sp>
          <p:nvSpPr>
            <p:cNvPr id="92" name="TextBox 91"/>
            <p:cNvSpPr txBox="1"/>
            <p:nvPr/>
          </p:nvSpPr>
          <p:spPr>
            <a:xfrm>
              <a:off x="5734050" y="5791199"/>
              <a:ext cx="15621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F(B, C)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31" name="Группа 130"/>
            <p:cNvGrpSpPr/>
            <p:nvPr/>
          </p:nvGrpSpPr>
          <p:grpSpPr>
            <a:xfrm>
              <a:off x="4362450" y="5810250"/>
              <a:ext cx="2076450" cy="876359"/>
              <a:chOff x="4362450" y="5638799"/>
              <a:chExt cx="2381250" cy="914460"/>
            </a:xfrm>
          </p:grpSpPr>
          <p:sp>
            <p:nvSpPr>
              <p:cNvPr id="94" name="Прямоугольник 93"/>
              <p:cNvSpPr/>
              <p:nvPr/>
            </p:nvSpPr>
            <p:spPr>
              <a:xfrm>
                <a:off x="4991100" y="5734049"/>
                <a:ext cx="342900" cy="571499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ym typeface="Symbol"/>
                  </a:rPr>
                  <a:t></a:t>
                </a:r>
                <a:endParaRPr lang="ru-RU" dirty="0"/>
              </a:p>
            </p:txBody>
          </p:sp>
          <p:sp>
            <p:nvSpPr>
              <p:cNvPr id="97" name="Прямоугольник 96"/>
              <p:cNvSpPr/>
              <p:nvPr/>
            </p:nvSpPr>
            <p:spPr>
              <a:xfrm>
                <a:off x="5657850" y="5734049"/>
                <a:ext cx="304800" cy="59055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5557007" y="5810249"/>
                <a:ext cx="400050" cy="461665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>
                    <a:sym typeface="Symbol"/>
                  </a:rPr>
                  <a:t></a:t>
                </a:r>
                <a:endParaRPr lang="ru-RU" sz="2400" b="1" dirty="0"/>
              </a:p>
            </p:txBody>
          </p:sp>
          <p:cxnSp>
            <p:nvCxnSpPr>
              <p:cNvPr id="101" name="Прямая соединительная линия 100"/>
              <p:cNvCxnSpPr/>
              <p:nvPr/>
            </p:nvCxnSpPr>
            <p:spPr>
              <a:xfrm flipV="1">
                <a:off x="4362450" y="5964237"/>
                <a:ext cx="647700" cy="1746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Прямая соединительная линия 101"/>
              <p:cNvCxnSpPr/>
              <p:nvPr/>
            </p:nvCxnSpPr>
            <p:spPr>
              <a:xfrm flipV="1">
                <a:off x="5353050" y="5981699"/>
                <a:ext cx="285750" cy="1905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TextBox 89"/>
              <p:cNvSpPr txBox="1"/>
              <p:nvPr/>
            </p:nvSpPr>
            <p:spPr>
              <a:xfrm>
                <a:off x="4476750" y="5638799"/>
                <a:ext cx="32385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ru-RU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4514850" y="6153149"/>
                <a:ext cx="32385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ru-RU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3" name="Прямая соединительная линия 122"/>
              <p:cNvCxnSpPr/>
              <p:nvPr/>
            </p:nvCxnSpPr>
            <p:spPr>
              <a:xfrm rot="5400000">
                <a:off x="5667375" y="6429375"/>
                <a:ext cx="228600" cy="1905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/>
              <p:cNvCxnSpPr/>
              <p:nvPr/>
            </p:nvCxnSpPr>
            <p:spPr>
              <a:xfrm rot="10800000">
                <a:off x="4438650" y="6534150"/>
                <a:ext cx="1333500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Прямая соединительная линия 129"/>
              <p:cNvCxnSpPr/>
              <p:nvPr/>
            </p:nvCxnSpPr>
            <p:spPr>
              <a:xfrm flipV="1">
                <a:off x="5981700" y="6019800"/>
                <a:ext cx="762000" cy="2128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7" name="Овал 156"/>
          <p:cNvSpPr/>
          <p:nvPr/>
        </p:nvSpPr>
        <p:spPr>
          <a:xfrm>
            <a:off x="457200" y="4152900"/>
            <a:ext cx="723900" cy="590550"/>
          </a:xfrm>
          <a:prstGeom prst="ellipse">
            <a:avLst/>
          </a:prstGeom>
          <a:solidFill>
            <a:srgbClr val="FF0000">
              <a:alpha val="4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олилиния 55"/>
          <p:cNvSpPr/>
          <p:nvPr/>
        </p:nvSpPr>
        <p:spPr>
          <a:xfrm>
            <a:off x="4572000" y="5581650"/>
            <a:ext cx="876300" cy="190500"/>
          </a:xfrm>
          <a:custGeom>
            <a:avLst/>
            <a:gdLst>
              <a:gd name="connsiteX0" fmla="*/ 0 w 1981200"/>
              <a:gd name="connsiteY0" fmla="*/ 0 h 311150"/>
              <a:gd name="connsiteX1" fmla="*/ 457200 w 1981200"/>
              <a:gd name="connsiteY1" fmla="*/ 266700 h 311150"/>
              <a:gd name="connsiteX2" fmla="*/ 1600200 w 1981200"/>
              <a:gd name="connsiteY2" fmla="*/ 266700 h 311150"/>
              <a:gd name="connsiteX3" fmla="*/ 1924050 w 1981200"/>
              <a:gd name="connsiteY3" fmla="*/ 76200 h 311150"/>
              <a:gd name="connsiteX4" fmla="*/ 1943100 w 1981200"/>
              <a:gd name="connsiteY4" fmla="*/ 57150 h 311150"/>
              <a:gd name="connsiteX5" fmla="*/ 1943100 w 1981200"/>
              <a:gd name="connsiteY5" fmla="*/ 57150 h 31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81200" h="311150">
                <a:moveTo>
                  <a:pt x="0" y="0"/>
                </a:moveTo>
                <a:cubicBezTo>
                  <a:pt x="95250" y="111125"/>
                  <a:pt x="190500" y="222250"/>
                  <a:pt x="457200" y="266700"/>
                </a:cubicBezTo>
                <a:cubicBezTo>
                  <a:pt x="723900" y="311150"/>
                  <a:pt x="1355725" y="298450"/>
                  <a:pt x="1600200" y="266700"/>
                </a:cubicBezTo>
                <a:cubicBezTo>
                  <a:pt x="1844675" y="234950"/>
                  <a:pt x="1866900" y="111125"/>
                  <a:pt x="1924050" y="76200"/>
                </a:cubicBezTo>
                <a:cubicBezTo>
                  <a:pt x="1981200" y="41275"/>
                  <a:pt x="1943100" y="57150"/>
                  <a:pt x="1943100" y="57150"/>
                </a:cubicBezTo>
                <a:lnTo>
                  <a:pt x="1943100" y="57150"/>
                </a:lnTo>
              </a:path>
            </a:pathLst>
          </a:cu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4400550" y="5715000"/>
            <a:ext cx="1333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Правило де Моргана</a:t>
            </a:r>
            <a:endParaRPr lang="ru-RU" sz="1600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9550" y="6273225"/>
            <a:ext cx="2019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Закон поглощения</a:t>
            </a:r>
            <a:endParaRPr lang="ru-RU" sz="1600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90515" y="200008"/>
            <a:ext cx="945729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349174" y="163427"/>
            <a:ext cx="7601318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/>
              <a:t>Тема</a:t>
            </a:r>
            <a:r>
              <a:rPr lang="ru-RU" sz="2000" dirty="0" smtClean="0"/>
              <a:t>: умения строить таблицы истинности и логические схемы</a:t>
            </a:r>
            <a:endParaRPr lang="ru-RU" sz="2000" dirty="0"/>
          </a:p>
        </p:txBody>
      </p:sp>
      <p:grpSp>
        <p:nvGrpSpPr>
          <p:cNvPr id="65" name="Группа 64"/>
          <p:cNvGrpSpPr/>
          <p:nvPr/>
        </p:nvGrpSpPr>
        <p:grpSpPr>
          <a:xfrm>
            <a:off x="2266950" y="2305051"/>
            <a:ext cx="4171950" cy="1828798"/>
            <a:chOff x="2266950" y="2305051"/>
            <a:chExt cx="4171950" cy="1828798"/>
          </a:xfrm>
        </p:grpSpPr>
        <p:sp>
          <p:nvSpPr>
            <p:cNvPr id="36" name="TextBox 35"/>
            <p:cNvSpPr txBox="1"/>
            <p:nvPr/>
          </p:nvSpPr>
          <p:spPr>
            <a:xfrm>
              <a:off x="4825703" y="2862399"/>
              <a:ext cx="1613197" cy="365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F(A, B, C)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4" name="Группа 63"/>
            <p:cNvGrpSpPr/>
            <p:nvPr/>
          </p:nvGrpSpPr>
          <p:grpSpPr>
            <a:xfrm>
              <a:off x="2266950" y="2305051"/>
              <a:ext cx="3737895" cy="1828798"/>
              <a:chOff x="2228850" y="2305051"/>
              <a:chExt cx="3737895" cy="1828798"/>
            </a:xfrm>
          </p:grpSpPr>
          <p:cxnSp>
            <p:nvCxnSpPr>
              <p:cNvPr id="6" name="Прямая соединительная линия 5"/>
              <p:cNvCxnSpPr/>
              <p:nvPr/>
            </p:nvCxnSpPr>
            <p:spPr>
              <a:xfrm>
                <a:off x="2228850" y="2670811"/>
                <a:ext cx="826272" cy="145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Прямоугольник 6"/>
              <p:cNvSpPr/>
              <p:nvPr/>
            </p:nvSpPr>
            <p:spPr>
              <a:xfrm>
                <a:off x="3074795" y="2566308"/>
                <a:ext cx="354116" cy="66185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ym typeface="Symbol"/>
                  </a:rPr>
                  <a:t></a:t>
                </a:r>
                <a:endParaRPr lang="ru-RU" dirty="0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3074795" y="3350079"/>
                <a:ext cx="334443" cy="644434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Прямоугольник 8"/>
              <p:cNvSpPr/>
              <p:nvPr/>
            </p:nvSpPr>
            <p:spPr>
              <a:xfrm>
                <a:off x="3704335" y="2810148"/>
                <a:ext cx="334443" cy="714102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4314202" y="2914650"/>
                <a:ext cx="334443" cy="714102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035448" y="2670811"/>
                <a:ext cx="413136" cy="422093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>
                    <a:sym typeface="Symbol"/>
                  </a:rPr>
                  <a:t></a:t>
                </a:r>
                <a:endParaRPr lang="ru-RU" sz="24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45315" y="3036570"/>
                <a:ext cx="413136" cy="422093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>
                    <a:sym typeface="Symbol"/>
                  </a:rPr>
                  <a:t></a:t>
                </a:r>
                <a:endParaRPr lang="ru-RU" sz="2400" b="1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274856" y="3036570"/>
                <a:ext cx="413136" cy="422093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>
                    <a:sym typeface="Symbol"/>
                  </a:rPr>
                  <a:t></a:t>
                </a:r>
                <a:endParaRPr lang="ru-RU" sz="2400" b="1" dirty="0"/>
              </a:p>
            </p:txBody>
          </p:sp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2228850" y="3036570"/>
                <a:ext cx="826272" cy="145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3389565" y="3036570"/>
                <a:ext cx="314770" cy="1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 flipV="1">
                <a:off x="4019105" y="3141073"/>
                <a:ext cx="295097" cy="174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4628972" y="3280410"/>
                <a:ext cx="1337773" cy="145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hape 26"/>
              <p:cNvCxnSpPr>
                <a:stCxn id="10" idx="2"/>
              </p:cNvCxnSpPr>
              <p:nvPr/>
            </p:nvCxnSpPr>
            <p:spPr>
              <a:xfrm rot="5400000">
                <a:off x="3112426" y="2764851"/>
                <a:ext cx="505097" cy="2232900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hape 30"/>
              <p:cNvCxnSpPr>
                <a:stCxn id="8" idx="3"/>
                <a:endCxn id="9" idx="2"/>
              </p:cNvCxnSpPr>
              <p:nvPr/>
            </p:nvCxnSpPr>
            <p:spPr>
              <a:xfrm flipV="1">
                <a:off x="3409238" y="3524250"/>
                <a:ext cx="462319" cy="148046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/>
              <p:nvPr/>
            </p:nvSpPr>
            <p:spPr>
              <a:xfrm>
                <a:off x="2228850" y="2305051"/>
                <a:ext cx="334443" cy="365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ru-RU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228850" y="3001736"/>
                <a:ext cx="334443" cy="365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ru-RU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268196" y="3715838"/>
                <a:ext cx="334443" cy="365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ru-RU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54" name="Соединительная линия уступом 53"/>
              <p:cNvCxnSpPr>
                <a:stCxn id="8" idx="1"/>
              </p:cNvCxnSpPr>
              <p:nvPr/>
            </p:nvCxnSpPr>
            <p:spPr>
              <a:xfrm rot="10800000">
                <a:off x="2661659" y="3036571"/>
                <a:ext cx="413136" cy="635725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Овал 61"/>
              <p:cNvSpPr/>
              <p:nvPr/>
            </p:nvSpPr>
            <p:spPr>
              <a:xfrm>
                <a:off x="3333750" y="2952750"/>
                <a:ext cx="133350" cy="13335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3" name="Овал 62"/>
              <p:cNvSpPr/>
              <p:nvPr/>
            </p:nvSpPr>
            <p:spPr>
              <a:xfrm>
                <a:off x="3314700" y="3619500"/>
                <a:ext cx="133350" cy="13335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61" name="Управляющая кнопка: далее 60">
            <a:hlinkClick r:id="" action="ppaction://hlinkshowjump?jump=nextslide" highlightClick="1"/>
          </p:cNvPr>
          <p:cNvSpPr/>
          <p:nvPr/>
        </p:nvSpPr>
        <p:spPr>
          <a:xfrm>
            <a:off x="8749862" y="6526924"/>
            <a:ext cx="394138" cy="331076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Управляющая кнопка: возврат 66">
            <a:hlinkClick r:id="rId2" action="ppaction://hlinksldjump" highlightClick="1"/>
          </p:cNvPr>
          <p:cNvSpPr/>
          <p:nvPr/>
        </p:nvSpPr>
        <p:spPr>
          <a:xfrm>
            <a:off x="8135006" y="6511158"/>
            <a:ext cx="494643" cy="346841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81" grpId="0" animBg="1"/>
      <p:bldP spid="83" grpId="0"/>
      <p:bldP spid="157" grpId="0" animBg="1"/>
      <p:bldP spid="56" grpId="0" animBg="1"/>
      <p:bldP spid="57" grpId="0"/>
      <p:bldP spid="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1" y="567035"/>
            <a:ext cx="8267699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 презентации предложен разбор  тренировочных заданий для подготовки к ЕГЭ.</a:t>
            </a:r>
          </a:p>
          <a:p>
            <a:pPr algn="just"/>
            <a:endParaRPr lang="ru-RU" sz="2400" b="1" cap="none" spc="0" dirty="0" smtClean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Задания взяты из демо-версии ЕГЭ-2010 и учебно-методического пособия «Информатика и ИКТ. Подготовка к ЕГЭ-2010» под редакцией Ф.Ф.Лысенко, Л.Н. </a:t>
            </a:r>
            <a:r>
              <a:rPr lang="ru-RU" sz="2400" b="1" dirty="0" err="1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Евич</a:t>
            </a:r>
            <a:r>
              <a:rPr lang="ru-RU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(вариант № 6).</a:t>
            </a:r>
          </a:p>
          <a:p>
            <a:pPr algn="just"/>
            <a:endParaRPr lang="ru-RU" sz="2400" b="1" dirty="0" smtClean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 верхней части слайда указаны номер задания, уровень сложности и проверяемая тема материала.</a:t>
            </a:r>
          </a:p>
          <a:p>
            <a:pPr algn="just"/>
            <a:r>
              <a:rPr lang="ru-RU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 – базовый уровень</a:t>
            </a:r>
          </a:p>
          <a:p>
            <a:pPr algn="just"/>
            <a:r>
              <a:rPr lang="ru-RU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 – повышенный уровень</a:t>
            </a:r>
          </a:p>
          <a:p>
            <a:pPr algn="just"/>
            <a:r>
              <a:rPr lang="ru-RU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 – высокий уровень</a:t>
            </a:r>
          </a:p>
          <a:p>
            <a:pPr algn="just"/>
            <a:endParaRPr lang="ru-RU" sz="24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933450"/>
            <a:ext cx="85344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рисунке изображена схема дорог между колхозами  и обозначена стоимость перевозки одной тонны зерна между соседними колхозами. Соответствующие данные приведены в таблице. укажите ячейку таблицы, в которой допущена ошибка. (Первая буква – указывает строку, вторая – столбец.)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685800" y="2495550"/>
            <a:ext cx="2332764" cy="2209860"/>
            <a:chOff x="704850" y="2247900"/>
            <a:chExt cx="2332764" cy="2209860"/>
          </a:xfrm>
        </p:grpSpPr>
        <p:sp>
          <p:nvSpPr>
            <p:cNvPr id="16" name="TextBox 15"/>
            <p:cNvSpPr txBox="1"/>
            <p:nvPr/>
          </p:nvSpPr>
          <p:spPr>
            <a:xfrm>
              <a:off x="2667000" y="2876550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371600" y="2247900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286000" y="4057650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00200" y="2819400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8" name="Группа 27"/>
            <p:cNvGrpSpPr/>
            <p:nvPr/>
          </p:nvGrpSpPr>
          <p:grpSpPr>
            <a:xfrm>
              <a:off x="1047750" y="2476500"/>
              <a:ext cx="1581150" cy="1695450"/>
              <a:chOff x="1047750" y="2495550"/>
              <a:chExt cx="1581150" cy="1695450"/>
            </a:xfrm>
          </p:grpSpPr>
          <p:sp>
            <p:nvSpPr>
              <p:cNvPr id="7" name="Полилиния 6"/>
              <p:cNvSpPr/>
              <p:nvPr/>
            </p:nvSpPr>
            <p:spPr>
              <a:xfrm>
                <a:off x="1123950" y="2552700"/>
                <a:ext cx="1466850" cy="1562100"/>
              </a:xfrm>
              <a:custGeom>
                <a:avLst/>
                <a:gdLst>
                  <a:gd name="connsiteX0" fmla="*/ 876300 w 1143000"/>
                  <a:gd name="connsiteY0" fmla="*/ 1143000 h 1143000"/>
                  <a:gd name="connsiteX1" fmla="*/ 0 w 1143000"/>
                  <a:gd name="connsiteY1" fmla="*/ 609600 h 1143000"/>
                  <a:gd name="connsiteX2" fmla="*/ 1143000 w 1143000"/>
                  <a:gd name="connsiteY2" fmla="*/ 342900 h 1143000"/>
                  <a:gd name="connsiteX3" fmla="*/ 552450 w 1143000"/>
                  <a:gd name="connsiteY3" fmla="*/ 0 h 1143000"/>
                  <a:gd name="connsiteX4" fmla="*/ 552450 w 1143000"/>
                  <a:gd name="connsiteY4" fmla="*/ 0 h 114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43000" h="1143000">
                    <a:moveTo>
                      <a:pt x="876300" y="1143000"/>
                    </a:moveTo>
                    <a:lnTo>
                      <a:pt x="0" y="609600"/>
                    </a:lnTo>
                    <a:lnTo>
                      <a:pt x="1143000" y="342900"/>
                    </a:lnTo>
                    <a:lnTo>
                      <a:pt x="552450" y="0"/>
                    </a:lnTo>
                    <a:lnTo>
                      <a:pt x="552450" y="0"/>
                    </a:lnTo>
                  </a:path>
                </a:pathLst>
              </a:cu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9" name="Прямая соединительная линия 8"/>
              <p:cNvCxnSpPr>
                <a:stCxn id="7" idx="2"/>
              </p:cNvCxnSpPr>
              <p:nvPr/>
            </p:nvCxnSpPr>
            <p:spPr>
              <a:xfrm flipH="1">
                <a:off x="1714500" y="3021330"/>
                <a:ext cx="876300" cy="71247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Блок-схема: узел 21"/>
              <p:cNvSpPr/>
              <p:nvPr/>
            </p:nvSpPr>
            <p:spPr>
              <a:xfrm>
                <a:off x="2247900" y="4057650"/>
                <a:ext cx="133350" cy="133350"/>
              </a:xfrm>
              <a:prstGeom prst="flowChartConnector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Блок-схема: узел 22"/>
              <p:cNvSpPr/>
              <p:nvPr/>
            </p:nvSpPr>
            <p:spPr>
              <a:xfrm>
                <a:off x="1638300" y="3657600"/>
                <a:ext cx="133350" cy="133350"/>
              </a:xfrm>
              <a:prstGeom prst="flowChartConnector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Блок-схема: узел 23"/>
              <p:cNvSpPr/>
              <p:nvPr/>
            </p:nvSpPr>
            <p:spPr>
              <a:xfrm>
                <a:off x="1047750" y="3333750"/>
                <a:ext cx="133350" cy="133350"/>
              </a:xfrm>
              <a:prstGeom prst="flowChartConnector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Блок-схема: узел 24"/>
              <p:cNvSpPr/>
              <p:nvPr/>
            </p:nvSpPr>
            <p:spPr>
              <a:xfrm>
                <a:off x="1714500" y="3143250"/>
                <a:ext cx="133350" cy="133350"/>
              </a:xfrm>
              <a:prstGeom prst="flowChartConnector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Блок-схема: узел 25"/>
              <p:cNvSpPr/>
              <p:nvPr/>
            </p:nvSpPr>
            <p:spPr>
              <a:xfrm>
                <a:off x="2495550" y="2952750"/>
                <a:ext cx="133350" cy="133350"/>
              </a:xfrm>
              <a:prstGeom prst="flowChartConnector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Блок-схема: узел 26"/>
              <p:cNvSpPr/>
              <p:nvPr/>
            </p:nvSpPr>
            <p:spPr>
              <a:xfrm>
                <a:off x="1771650" y="2495550"/>
                <a:ext cx="133350" cy="133350"/>
              </a:xfrm>
              <a:prstGeom prst="flowChartConnector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1371600" y="3695700"/>
              <a:ext cx="383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04850" y="3143250"/>
              <a:ext cx="383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057400" y="2457450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20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714500" y="3905250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12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123950" y="3486150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13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81100" y="29718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7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24050" y="283845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8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057400" y="3238500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15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4324350" y="2260600"/>
          <a:ext cx="3276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/>
                <a:gridCol w="468000"/>
                <a:gridCol w="468000"/>
                <a:gridCol w="468000"/>
                <a:gridCol w="468000"/>
                <a:gridCol w="468000"/>
                <a:gridCol w="468000"/>
              </a:tblGrid>
              <a:tr h="324000"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819150" y="4857750"/>
            <a:ext cx="5160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1) AB            2)  CG               3)  FG                4)  GD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9604" y="513742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1951" y="5581650"/>
            <a:ext cx="8515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Сравним  ответы со схемой и с таблицей:  </a:t>
            </a:r>
            <a:r>
              <a:rPr lang="en-US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AB = BA =20, AF=</a:t>
            </a:r>
            <a:r>
              <a:rPr lang="ru-RU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FA</a:t>
            </a:r>
            <a:r>
              <a:rPr lang="ru-RU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8, </a:t>
            </a:r>
            <a:endParaRPr lang="ru-RU" sz="2000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ru-RU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DF = 7, DG</a:t>
            </a:r>
            <a:r>
              <a:rPr lang="ru-RU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GD = 13, GC =</a:t>
            </a:r>
            <a:r>
              <a:rPr lang="ru-RU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а вот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CG = 12 </a:t>
            </a:r>
            <a:r>
              <a:rPr lang="ru-RU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на схеме, а в таблице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CG = 15</a:t>
            </a:r>
            <a:r>
              <a:rPr lang="en-US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FG – </a:t>
            </a:r>
            <a:r>
              <a:rPr lang="ru-RU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нет  дороги</a:t>
            </a:r>
            <a:r>
              <a:rPr lang="en-US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53360" y="6258580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2000250" y="4762500"/>
            <a:ext cx="990600" cy="552450"/>
          </a:xfrm>
          <a:prstGeom prst="ellipse">
            <a:avLst/>
          </a:prstGeom>
          <a:solidFill>
            <a:srgbClr val="FF0000">
              <a:alpha val="6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138115" y="200008"/>
            <a:ext cx="1176335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349174" y="49127"/>
            <a:ext cx="7601318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b="1" dirty="0" smtClean="0"/>
              <a:t>Тема</a:t>
            </a:r>
            <a:r>
              <a:rPr lang="ru-RU" dirty="0" smtClean="0"/>
              <a:t>: умение представлять и считывать данные в разных типах информационных моделей (схемы, карты, таблицы, графики и формулы).</a:t>
            </a:r>
            <a:endParaRPr lang="ru-RU" dirty="0"/>
          </a:p>
        </p:txBody>
      </p:sp>
      <p:sp>
        <p:nvSpPr>
          <p:cNvPr id="43" name="Управляющая кнопка: далее 42">
            <a:hlinkClick r:id="" action="ppaction://hlinkshowjump?jump=nextslide" highlightClick="1"/>
          </p:cNvPr>
          <p:cNvSpPr/>
          <p:nvPr/>
        </p:nvSpPr>
        <p:spPr>
          <a:xfrm>
            <a:off x="8781392" y="6542690"/>
            <a:ext cx="362607" cy="315310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Управляющая кнопка: возврат 46">
            <a:hlinkClick r:id="rId2" action="ppaction://hlinksldjump" highlightClick="1"/>
          </p:cNvPr>
          <p:cNvSpPr/>
          <p:nvPr/>
        </p:nvSpPr>
        <p:spPr>
          <a:xfrm>
            <a:off x="8119246" y="6542690"/>
            <a:ext cx="515664" cy="315310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2" grpId="0"/>
      <p:bldP spid="45" grpId="0"/>
      <p:bldP spid="4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350" y="704850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Буквы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A, B, C, D,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закодированы кодами различной длины, как показано в таблице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00150" y="1530350"/>
          <a:ext cx="3240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00"/>
                <a:gridCol w="648000"/>
                <a:gridCol w="648000"/>
                <a:gridCol w="648000"/>
                <a:gridCol w="6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495550"/>
            <a:ext cx="86677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Определите, какой из перечисленных ниже набор букв закодирован строчкой, представляющей собой двоичное представление числа 5513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8.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1)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BCADE       2)  DCABE           3)  BEDCA               4)  BEADC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104" y="410872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150" y="4552950"/>
            <a:ext cx="3497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5513</a:t>
            </a:r>
            <a:r>
              <a:rPr lang="en-US" sz="24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= 101 101 001 011</a:t>
            </a:r>
            <a:r>
              <a:rPr lang="en-US" sz="24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baseline="-25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1950" y="4895850"/>
            <a:ext cx="85534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Очевидно, что последние 2 триады соответствуют буквам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тогда первые две триады перегруппируем на группы по две цифры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10 11 01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что соответствует буквам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B, C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т. е. это строка 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BCADE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28138" y="6334965"/>
            <a:ext cx="1901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47650" y="3600450"/>
            <a:ext cx="1790700" cy="457200"/>
          </a:xfrm>
          <a:prstGeom prst="roundRect">
            <a:avLst/>
          </a:prstGeom>
          <a:solidFill>
            <a:srgbClr val="FF0000">
              <a:alpha val="9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38115" y="200008"/>
            <a:ext cx="1004885" cy="40959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11-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49174" y="239627"/>
            <a:ext cx="760131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lvl="1"/>
            <a:r>
              <a:rPr lang="ru-RU" b="1" dirty="0" smtClean="0"/>
              <a:t>Тема</a:t>
            </a:r>
            <a:r>
              <a:rPr lang="ru-RU" dirty="0" smtClean="0"/>
              <a:t>: умение кодировать и декодировать информацию</a:t>
            </a:r>
            <a:endParaRPr lang="ru-RU" dirty="0"/>
          </a:p>
        </p:txBody>
      </p:sp>
      <p:sp>
        <p:nvSpPr>
          <p:cNvPr id="19" name="Дуга 18"/>
          <p:cNvSpPr/>
          <p:nvPr/>
        </p:nvSpPr>
        <p:spPr>
          <a:xfrm flipV="1">
            <a:off x="1543050" y="4781550"/>
            <a:ext cx="285750" cy="209550"/>
          </a:xfrm>
          <a:prstGeom prst="arc">
            <a:avLst>
              <a:gd name="adj1" fmla="val 10650401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flipV="1">
            <a:off x="1885950" y="4800600"/>
            <a:ext cx="285750" cy="209550"/>
          </a:xfrm>
          <a:prstGeom prst="arc">
            <a:avLst>
              <a:gd name="adj1" fmla="val 10650401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flipV="1">
            <a:off x="2228850" y="4800600"/>
            <a:ext cx="285750" cy="209550"/>
          </a:xfrm>
          <a:prstGeom prst="arc">
            <a:avLst>
              <a:gd name="adj1" fmla="val 10650401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6" name="Группа 25"/>
          <p:cNvGrpSpPr/>
          <p:nvPr/>
        </p:nvGrpSpPr>
        <p:grpSpPr>
          <a:xfrm>
            <a:off x="2552700" y="4091285"/>
            <a:ext cx="476250" cy="614065"/>
            <a:chOff x="2552700" y="4091285"/>
            <a:chExt cx="476250" cy="614065"/>
          </a:xfrm>
        </p:grpSpPr>
        <p:sp>
          <p:nvSpPr>
            <p:cNvPr id="18" name="Дуга 17"/>
            <p:cNvSpPr/>
            <p:nvPr/>
          </p:nvSpPr>
          <p:spPr>
            <a:xfrm>
              <a:off x="2552700" y="4514850"/>
              <a:ext cx="476250" cy="190500"/>
            </a:xfrm>
            <a:prstGeom prst="arc">
              <a:avLst>
                <a:gd name="adj1" fmla="val 10650401"/>
                <a:gd name="adj2" fmla="val 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2619507" y="4091285"/>
              <a:ext cx="38664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0" dirty="0" smtClean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D</a:t>
              </a:r>
              <a:endParaRPr lang="ru-RU" sz="20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3124200" y="4091285"/>
            <a:ext cx="476250" cy="614065"/>
            <a:chOff x="3124200" y="4091285"/>
            <a:chExt cx="476250" cy="614065"/>
          </a:xfrm>
        </p:grpSpPr>
        <p:sp>
          <p:nvSpPr>
            <p:cNvPr id="16" name="Дуга 15"/>
            <p:cNvSpPr/>
            <p:nvPr/>
          </p:nvSpPr>
          <p:spPr>
            <a:xfrm>
              <a:off x="3124200" y="4514850"/>
              <a:ext cx="476250" cy="190500"/>
            </a:xfrm>
            <a:prstGeom prst="arc">
              <a:avLst>
                <a:gd name="adj1" fmla="val 10650401"/>
                <a:gd name="adj2" fmla="val 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3210057" y="4091285"/>
              <a:ext cx="33855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0" dirty="0" smtClean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E</a:t>
              </a:r>
              <a:endParaRPr lang="ru-RU" sz="20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8655268" y="6511158"/>
            <a:ext cx="488731" cy="346841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возврат 27">
            <a:hlinkClick r:id="rId2" action="ppaction://hlinksldjump" highlightClick="1"/>
          </p:cNvPr>
          <p:cNvSpPr/>
          <p:nvPr/>
        </p:nvSpPr>
        <p:spPr>
          <a:xfrm>
            <a:off x="7961583" y="6511159"/>
            <a:ext cx="643101" cy="346840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  <p:bldP spid="19" grpId="0" animBg="1"/>
      <p:bldP spid="21" grpId="0" animBg="1"/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115" y="200008"/>
            <a:ext cx="1004885" cy="40959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49174" y="239627"/>
            <a:ext cx="760131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формальное исполнение алгоритма, записанного на естественном языке.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04900"/>
            <a:ext cx="86677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уроке математики учитель попросил детей составить задачу. Первым поднял руку Тимур. Он сказал: «Есть число 3428, каждую цифру его нужно вычесть из 10, у полученного числа убрать первую и последнюю цифры, затем вычесть из него 5 и разделить на 9, тогда и получится возраст моего брата». Сколько лет брату Тимура?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1) 8             2) 7              3) 9             4) 5   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2454" y="378487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305300"/>
            <a:ext cx="85534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Решить надо алгоритм линейной структуры.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10 – 3 =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10 – 4 =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 10 – 2 =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 10 – 8 =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получим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-7682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Убрав первую и последнюю цифры получим число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68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Вычтем из этого числа 5 и получим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63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63 : 9 = 7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6988" y="6125415"/>
            <a:ext cx="1901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2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095500" y="3276600"/>
            <a:ext cx="990600" cy="552450"/>
          </a:xfrm>
          <a:prstGeom prst="ellipse">
            <a:avLst/>
          </a:prstGeom>
          <a:solidFill>
            <a:srgbClr val="FF0000">
              <a:alpha val="6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639503" y="6479628"/>
            <a:ext cx="504497" cy="378372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возврат 9">
            <a:hlinkClick r:id="rId2" action="ppaction://hlinksldjump" highlightClick="1"/>
          </p:cNvPr>
          <p:cNvSpPr/>
          <p:nvPr/>
        </p:nvSpPr>
        <p:spPr>
          <a:xfrm>
            <a:off x="7977354" y="6479628"/>
            <a:ext cx="578726" cy="378372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45931" y="961697"/>
            <a:ext cx="7561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рисунке представлен фрагмент дерева каталогов.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4853" y="3941405"/>
            <a:ext cx="594476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Определите полное имя файла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driver.cab.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C:\Windows\Temp\driver.cab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C:\Program Files\driver.cab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C:\Windows\System\driver.cab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C:\Program Files\System\driver.cab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1308541" y="1466191"/>
            <a:ext cx="4729731" cy="2213144"/>
            <a:chOff x="1308541" y="1466191"/>
            <a:chExt cx="4729731" cy="2213144"/>
          </a:xfrm>
        </p:grpSpPr>
        <p:grpSp>
          <p:nvGrpSpPr>
            <p:cNvPr id="35" name="Группа 34"/>
            <p:cNvGrpSpPr/>
            <p:nvPr/>
          </p:nvGrpSpPr>
          <p:grpSpPr>
            <a:xfrm>
              <a:off x="1891069" y="1561579"/>
              <a:ext cx="4147203" cy="2117756"/>
              <a:chOff x="1891069" y="1561579"/>
              <a:chExt cx="4147203" cy="2117756"/>
            </a:xfrm>
          </p:grpSpPr>
          <p:cxnSp>
            <p:nvCxnSpPr>
              <p:cNvPr id="6" name="Прямая соединительная линия 5"/>
              <p:cNvCxnSpPr/>
              <p:nvPr/>
            </p:nvCxnSpPr>
            <p:spPr>
              <a:xfrm rot="5400000">
                <a:off x="867104" y="2585544"/>
                <a:ext cx="2049517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>
                <a:off x="1939159" y="1891862"/>
                <a:ext cx="504496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1923394" y="3105807"/>
                <a:ext cx="504496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2490951" y="1671145"/>
                <a:ext cx="1205971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Windows</a:t>
                </a:r>
                <a:endParaRPr lang="ru-RU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" name="Прямая соединительная линия 11"/>
              <p:cNvCxnSpPr/>
              <p:nvPr/>
            </p:nvCxnSpPr>
            <p:spPr>
              <a:xfrm rot="5400000">
                <a:off x="2963124" y="2238705"/>
                <a:ext cx="473759" cy="79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3263458" y="2144113"/>
                <a:ext cx="283779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3263460" y="2396357"/>
                <a:ext cx="283779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3547240" y="1907626"/>
                <a:ext cx="802336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Temp</a:t>
                </a:r>
                <a:endParaRPr lang="ru-RU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578770" y="2191404"/>
                <a:ext cx="966931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System</a:t>
                </a:r>
                <a:endParaRPr lang="ru-RU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6" name="Прямая соединительная линия 25"/>
              <p:cNvCxnSpPr/>
              <p:nvPr/>
            </p:nvCxnSpPr>
            <p:spPr>
              <a:xfrm rot="5400000">
                <a:off x="3965379" y="2630575"/>
                <a:ext cx="183217" cy="1049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4035972" y="2727434"/>
                <a:ext cx="725214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4745418" y="2522480"/>
                <a:ext cx="1292854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driver.cab</a:t>
                </a:r>
                <a:endParaRPr lang="ru-RU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443654" y="2885090"/>
                <a:ext cx="1666034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Program files</a:t>
                </a:r>
                <a:endParaRPr lang="ru-RU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2" name="Прямая соединительная линия 31"/>
              <p:cNvCxnSpPr>
                <a:stCxn id="30" idx="2"/>
              </p:cNvCxnSpPr>
              <p:nvPr/>
            </p:nvCxnSpPr>
            <p:spPr>
              <a:xfrm rot="16200000" flipH="1">
                <a:off x="3146929" y="3414941"/>
                <a:ext cx="262041" cy="255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>
                <a:off x="3263462" y="3547241"/>
                <a:ext cx="725214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4035970" y="3279225"/>
                <a:ext cx="898003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Adobe</a:t>
                </a:r>
                <a:endParaRPr lang="ru-RU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1308541" y="1466191"/>
              <a:ext cx="5517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C: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Овал 36"/>
          <p:cNvSpPr/>
          <p:nvPr/>
        </p:nvSpPr>
        <p:spPr>
          <a:xfrm>
            <a:off x="5439116" y="2648606"/>
            <a:ext cx="204952" cy="2049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1686922" y="1781502"/>
            <a:ext cx="204952" cy="2049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6480588" y="6049215"/>
            <a:ext cx="1901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47650" y="5486400"/>
            <a:ext cx="5353050" cy="609600"/>
          </a:xfrm>
          <a:prstGeom prst="roundRect">
            <a:avLst/>
          </a:prstGeom>
          <a:solidFill>
            <a:srgbClr val="FF0000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138115" y="200008"/>
            <a:ext cx="1004885" cy="40959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13-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349174" y="239627"/>
            <a:ext cx="760131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знания о файловой системе организации данных.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2571750" y="1657350"/>
            <a:ext cx="1066800" cy="400050"/>
          </a:xfrm>
          <a:prstGeom prst="rect">
            <a:avLst/>
          </a:prstGeom>
          <a:solidFill>
            <a:srgbClr val="FF0000">
              <a:alpha val="8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581400" y="2247900"/>
            <a:ext cx="914400" cy="400050"/>
          </a:xfrm>
          <a:prstGeom prst="rect">
            <a:avLst/>
          </a:prstGeom>
          <a:solidFill>
            <a:srgbClr val="FF0000">
              <a:alpha val="8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4800600" y="2533650"/>
            <a:ext cx="1333500" cy="457200"/>
          </a:xfrm>
          <a:prstGeom prst="rect">
            <a:avLst/>
          </a:prstGeom>
          <a:solidFill>
            <a:srgbClr val="FF0000">
              <a:alpha val="8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Управляющая кнопка: далее 42">
            <a:hlinkClick r:id="" action="ppaction://hlinkshowjump?jump=nextslide" highlightClick="1"/>
          </p:cNvPr>
          <p:cNvSpPr/>
          <p:nvPr/>
        </p:nvSpPr>
        <p:spPr>
          <a:xfrm>
            <a:off x="8655268" y="6495392"/>
            <a:ext cx="488731" cy="362607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Управляющая кнопка: возврат 43">
            <a:hlinkClick r:id="rId2" action="ppaction://hlinksldjump" highlightClick="1"/>
          </p:cNvPr>
          <p:cNvSpPr/>
          <p:nvPr/>
        </p:nvSpPr>
        <p:spPr>
          <a:xfrm>
            <a:off x="8056178" y="6479628"/>
            <a:ext cx="516321" cy="378372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6892 0 L -0.16719 -0.05509 L -0.25347 -0.05509 L -0.25347 -0.12639 L -0.40347 -0.1287 " pathEditMode="relative" ptsTypes="AAAAAA">
                                      <p:cBhvr>
                                        <p:cTn id="11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552 0.00694 L 0.15 0.08727 L 0.24652 0.08727 L 0.24652 0.13564 L 0.41041 0.1287 " pathEditMode="relative" ptsTypes="AAAAAA">
                                      <p:cBhvr>
                                        <p:cTn id="22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7" grpId="2" animBg="1"/>
      <p:bldP spid="39" grpId="1" animBg="1"/>
      <p:bldP spid="39" grpId="2" animBg="1"/>
      <p:bldP spid="40" grpId="0"/>
      <p:bldP spid="42" grpId="0" animBg="1"/>
      <p:bldP spid="51" grpId="0" animBg="1"/>
      <p:bldP spid="52" grpId="0" animBg="1"/>
      <p:bldP spid="5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115" y="200008"/>
            <a:ext cx="1004885" cy="40959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14-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49174" y="239627"/>
            <a:ext cx="760131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знание технологии хранения, поиска и сортировки информации в базах данных.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914400"/>
            <a:ext cx="8667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Сколько записей в представленной ниже таблице удовлетворяет условию «Пол = «ж»  ИЛИ (Стаж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17  И  Возраст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40)»?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14550" y="1663700"/>
          <a:ext cx="55320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000"/>
                <a:gridCol w="1016000"/>
                <a:gridCol w="1016000"/>
                <a:gridCol w="1080000"/>
                <a:gridCol w="1016000"/>
              </a:tblGrid>
              <a:tr h="32400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Сотрудник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Стаж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Возраст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Иванов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Сиденко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Петров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Сидоров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Захаренко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Купко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Фетин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91822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309408"/>
            <a:ext cx="85534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Сложное условие состоит трех условий: </a:t>
            </a:r>
          </a:p>
          <a:p>
            <a:pPr algn="just"/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x1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Пол = «ж»;  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x2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Стаж 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&gt; 17;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x3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Возраст 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x1 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или (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x2 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x3) =1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Зная значения операций дизъюнкция и конъюнкция, будем решать эту задачу. Сначала можно  просмотреть поле «Пол» и отметить «+» записи, содержащие значение «ж». Затем просмотреть поле «Стаж», найти значения 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17 и в этих записях просмотреть значения в поле «Возраст», если оно будет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&lt; 40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то также поставить «+». Сосчитав «+», получим результат.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01000" y="2876550"/>
            <a:ext cx="857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5</a:t>
            </a:r>
          </a:p>
          <a:p>
            <a:pPr marL="342900" indent="-3429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marL="342900" indent="-3429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342900" indent="-3429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32938" y="6434435"/>
            <a:ext cx="1901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981950" y="3600450"/>
            <a:ext cx="819150" cy="438150"/>
          </a:xfrm>
          <a:prstGeom prst="ellipse">
            <a:avLst/>
          </a:prstGeom>
          <a:solidFill>
            <a:srgbClr val="FB37DF">
              <a:alpha val="24000"/>
            </a:srgb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24650" y="2343150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24650" y="3352800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24650" y="2667000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8781393" y="6558454"/>
            <a:ext cx="362607" cy="299545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возврат 15">
            <a:hlinkClick r:id="rId2" action="ppaction://hlinksldjump" highlightClick="1"/>
          </p:cNvPr>
          <p:cNvSpPr/>
          <p:nvPr/>
        </p:nvSpPr>
        <p:spPr>
          <a:xfrm>
            <a:off x="8198068" y="6542690"/>
            <a:ext cx="507781" cy="334359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 animBg="1"/>
      <p:bldP spid="12" grpId="0"/>
      <p:bldP spid="13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350" y="25715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15- П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49174" y="239627"/>
            <a:ext cx="760131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знание технологии обработки графической информации.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914400"/>
            <a:ext cx="86677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Программист задал цвет фона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web-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страницы, используя атрибут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“#FFFFFF”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, где в кавычках задаются шестнадцатеричные значения интенсивности цветовых компонент в 24-битной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RGB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-модели. Будет ли виден заголовок страницы, если выбран белый цвет текста заголовка?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Да, так как цвет фона – черный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Да, но плохо, так как цвет фон – желтый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Нет, так как цвет фона – белый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Да, так как цвет фона -- коричневый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900" y="397537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461808"/>
            <a:ext cx="855345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Аббревиатура  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RGB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означает: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 (red) –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красный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G (green)</a:t>
            </a:r>
            <a:r>
              <a:rPr lang="ru-RU" sz="2000" b="1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– зеленый 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 (blue)</a:t>
            </a:r>
            <a:r>
              <a:rPr lang="ru-RU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синий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 На каждую составляющую компоненту отводится 1 байт (8 бит). С помощью одного байта можно закодировать 256 цветов, коды этих цветов от 0 до 255.  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255</a:t>
            </a:r>
            <a:r>
              <a:rPr lang="en-US" sz="20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0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 FF</a:t>
            </a:r>
            <a:r>
              <a:rPr lang="en-US" sz="20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 Если все составляющие цвета имеют минимальное значение (0), то это цвет черный, если же максимальное значение (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FF</a:t>
            </a:r>
            <a:r>
              <a:rPr lang="ru-RU" sz="20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), то это цвет белый. Значит цвет фона белый и белый заголовок на нем не будет виден.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05860" y="6270724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7650" y="3276600"/>
            <a:ext cx="5010150" cy="400050"/>
          </a:xfrm>
          <a:prstGeom prst="roundRect">
            <a:avLst/>
          </a:prstGeom>
          <a:solidFill>
            <a:srgbClr val="FF0000">
              <a:alpha val="5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734096" y="6495392"/>
            <a:ext cx="409903" cy="362607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возврат 10">
            <a:hlinkClick r:id="rId2" action="ppaction://hlinksldjump" highlightClick="1"/>
          </p:cNvPr>
          <p:cNvSpPr/>
          <p:nvPr/>
        </p:nvSpPr>
        <p:spPr>
          <a:xfrm>
            <a:off x="8166538" y="6495393"/>
            <a:ext cx="463112" cy="381656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7365" y="804042"/>
            <a:ext cx="87951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электронной таблице в ячейку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занесена формула 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= ПРОИЗВЕД(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E2;F1),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её значение равно 28. Найдите значение ячейки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если значение формулы =СРЗНАЧ(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F1;F2)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равно 17,5.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1) 7                      2) 10                     3) -10                     4) 4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054" y="262282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53055" y="3058301"/>
          <a:ext cx="259080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689"/>
                <a:gridCol w="1087821"/>
                <a:gridCol w="105629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?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0708" y="4430110"/>
            <a:ext cx="84098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/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F1 + F2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= 17,5 –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 условию задачи, отсюда следует, что</a:t>
            </a:r>
          </a:p>
          <a:p>
            <a:pPr marL="457200" indent="-457200"/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F1 = 17,5 * 2 – F2 , 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т.к.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F2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известно (28)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</a:p>
          <a:p>
            <a:pPr marL="457200" indent="-457200"/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F1 = 35 – 28 = 7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F2 = E2 * F1 --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 условию задачи, </a:t>
            </a:r>
          </a:p>
          <a:p>
            <a:pPr marL="457200" indent="-457200"/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28 = E2 * 7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457200" indent="-457200"/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E2 = 28 : 7 = 4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43960" y="5927824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467600" y="2133600"/>
            <a:ext cx="1104900" cy="628650"/>
          </a:xfrm>
          <a:prstGeom prst="ellipse">
            <a:avLst/>
          </a:prstGeom>
          <a:solidFill>
            <a:srgbClr val="FB37DF">
              <a:alpha val="24000"/>
            </a:srgb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33350" y="25715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09332" y="144377"/>
            <a:ext cx="760131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знание технологии обработки информации в электронных  таблицах</a:t>
            </a:r>
            <a:endParaRPr lang="ru-RU" dirty="0"/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671034" y="6558455"/>
            <a:ext cx="472966" cy="299544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возврат 11">
            <a:hlinkClick r:id="rId2" action="ppaction://hlinksldjump" highlightClick="1"/>
          </p:cNvPr>
          <p:cNvSpPr/>
          <p:nvPr/>
        </p:nvSpPr>
        <p:spPr>
          <a:xfrm>
            <a:off x="8150771" y="6542690"/>
            <a:ext cx="492014" cy="334359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6" grpId="0"/>
      <p:bldP spid="7" grpId="0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1" y="779737"/>
            <a:ext cx="87439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Выделение памяти для программы менялось в течение 3-х минут следующим образом: в 1-ю минуту было выделено 10 Мб, во 2-ю – 50 Мб, в 3-ю – 40 Мб. Какая из диаграмм соответствует изменению выделяемой памяти в течение 3-х минут?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743607" y="2287972"/>
            <a:ext cx="1639614" cy="1529255"/>
            <a:chOff x="2317531" y="2285998"/>
            <a:chExt cx="1166648" cy="1024760"/>
          </a:xfrm>
        </p:grpSpPr>
        <p:sp>
          <p:nvSpPr>
            <p:cNvPr id="4" name="Пирог 3"/>
            <p:cNvSpPr/>
            <p:nvPr/>
          </p:nvSpPr>
          <p:spPr>
            <a:xfrm flipH="1">
              <a:off x="2443651" y="2380593"/>
              <a:ext cx="1008996" cy="930165"/>
            </a:xfrm>
            <a:prstGeom prst="pie">
              <a:avLst>
                <a:gd name="adj1" fmla="val 2532946"/>
                <a:gd name="adj2" fmla="val 16200000"/>
              </a:avLst>
            </a:prstGeom>
            <a:solidFill>
              <a:srgbClr val="0000FF">
                <a:alpha val="0"/>
              </a:srgbClr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ru-RU" sz="20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ирог 4"/>
            <p:cNvSpPr/>
            <p:nvPr/>
          </p:nvSpPr>
          <p:spPr>
            <a:xfrm flipH="1">
              <a:off x="2443659" y="2317534"/>
              <a:ext cx="930163" cy="882870"/>
            </a:xfrm>
            <a:prstGeom prst="pie">
              <a:avLst>
                <a:gd name="adj1" fmla="val 16362861"/>
                <a:gd name="adj2" fmla="val 18989186"/>
              </a:avLst>
            </a:prstGeom>
            <a:solidFill>
              <a:srgbClr val="0000FF">
                <a:alpha val="0"/>
              </a:srgbClr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Пирог 5"/>
            <p:cNvSpPr/>
            <p:nvPr/>
          </p:nvSpPr>
          <p:spPr>
            <a:xfrm flipH="1">
              <a:off x="2317531" y="2349062"/>
              <a:ext cx="1166648" cy="914400"/>
            </a:xfrm>
            <a:prstGeom prst="pie">
              <a:avLst>
                <a:gd name="adj1" fmla="val 19128837"/>
                <a:gd name="adj2" fmla="val 2538093"/>
              </a:avLst>
            </a:prstGeom>
            <a:solidFill>
              <a:srgbClr val="0000FF">
                <a:alpha val="0"/>
              </a:srgbClr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64372" y="2285998"/>
              <a:ext cx="2207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3815256" y="2363516"/>
            <a:ext cx="1513489" cy="1363719"/>
            <a:chOff x="3531476" y="2388478"/>
            <a:chExt cx="1158765" cy="1135116"/>
          </a:xfrm>
        </p:grpSpPr>
        <p:sp>
          <p:nvSpPr>
            <p:cNvPr id="11" name="Пирог 10"/>
            <p:cNvSpPr/>
            <p:nvPr/>
          </p:nvSpPr>
          <p:spPr>
            <a:xfrm rot="7380019">
              <a:off x="3594537" y="2396362"/>
              <a:ext cx="1103587" cy="1087820"/>
            </a:xfrm>
            <a:prstGeom prst="pie">
              <a:avLst>
                <a:gd name="adj1" fmla="val 7503050"/>
                <a:gd name="adj2" fmla="val 15206934"/>
              </a:avLst>
            </a:prstGeom>
            <a:solidFill>
              <a:srgbClr val="0000FF">
                <a:alpha val="0"/>
              </a:srgbClr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grpSp>
          <p:nvGrpSpPr>
            <p:cNvPr id="15" name="Группа 14"/>
            <p:cNvGrpSpPr/>
            <p:nvPr/>
          </p:nvGrpSpPr>
          <p:grpSpPr>
            <a:xfrm>
              <a:off x="3531476" y="2412125"/>
              <a:ext cx="1142999" cy="1111469"/>
              <a:chOff x="3531476" y="2412125"/>
              <a:chExt cx="1142999" cy="1111469"/>
            </a:xfrm>
          </p:grpSpPr>
          <p:sp>
            <p:nvSpPr>
              <p:cNvPr id="9" name="Пирог 8"/>
              <p:cNvSpPr/>
              <p:nvPr/>
            </p:nvSpPr>
            <p:spPr>
              <a:xfrm>
                <a:off x="3531476" y="2412125"/>
                <a:ext cx="1103587" cy="1087820"/>
              </a:xfrm>
              <a:prstGeom prst="pie">
                <a:avLst>
                  <a:gd name="adj1" fmla="val 7871156"/>
                  <a:gd name="adj2" fmla="val 15022726"/>
                </a:avLst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Пирог 9"/>
              <p:cNvSpPr/>
              <p:nvPr/>
            </p:nvSpPr>
            <p:spPr>
              <a:xfrm rot="14860440">
                <a:off x="3578771" y="2427891"/>
                <a:ext cx="1103587" cy="1087820"/>
              </a:xfrm>
              <a:prstGeom prst="pie">
                <a:avLst>
                  <a:gd name="adj1" fmla="val 7871156"/>
                  <a:gd name="adj2" fmla="val 14546834"/>
                </a:avLst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26069" y="2664372"/>
                <a:ext cx="3310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2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177862" y="2554014"/>
                <a:ext cx="3310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2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067504" y="3105806"/>
                <a:ext cx="3310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ru-RU" sz="2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38" name="Группа 37"/>
          <p:cNvGrpSpPr/>
          <p:nvPr/>
        </p:nvGrpSpPr>
        <p:grpSpPr>
          <a:xfrm>
            <a:off x="189187" y="4020206"/>
            <a:ext cx="2885090" cy="2317531"/>
            <a:chOff x="189187" y="3957939"/>
            <a:chExt cx="2711668" cy="1866262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rot="5400000">
              <a:off x="-102476" y="4706007"/>
              <a:ext cx="1497724" cy="1588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646386" y="5454869"/>
              <a:ext cx="2254469" cy="1588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646386" y="5123793"/>
              <a:ext cx="2254469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646386" y="4792717"/>
              <a:ext cx="2254469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646386" y="4477406"/>
              <a:ext cx="2254469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646386" y="4146331"/>
              <a:ext cx="2254469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Прямоугольник 24"/>
            <p:cNvSpPr/>
            <p:nvPr/>
          </p:nvSpPr>
          <p:spPr>
            <a:xfrm>
              <a:off x="867103" y="4303986"/>
              <a:ext cx="331076" cy="1150883"/>
            </a:xfrm>
            <a:prstGeom prst="rect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1431882" y="5121294"/>
              <a:ext cx="318090" cy="314741"/>
            </a:xfrm>
            <a:prstGeom prst="rect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017986" y="5281448"/>
              <a:ext cx="299544" cy="173421"/>
            </a:xfrm>
            <a:prstGeom prst="rect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89187" y="4966138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20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9693" y="461402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40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94433" y="4309212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60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04939" y="397286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80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67106" y="545486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397879" y="543384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012734" y="5433846"/>
              <a:ext cx="305409" cy="3820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3294993" y="3988674"/>
            <a:ext cx="2979683" cy="2427891"/>
            <a:chOff x="3216166" y="4020207"/>
            <a:chExt cx="2664372" cy="1803994"/>
          </a:xfrm>
        </p:grpSpPr>
        <p:cxnSp>
          <p:nvCxnSpPr>
            <p:cNvPr id="40" name="Прямая соединительная линия 39"/>
            <p:cNvCxnSpPr/>
            <p:nvPr/>
          </p:nvCxnSpPr>
          <p:spPr>
            <a:xfrm rot="5400000">
              <a:off x="2941515" y="4743303"/>
              <a:ext cx="1447752" cy="156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3665391" y="5467192"/>
              <a:ext cx="2215147" cy="1535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3665391" y="5147162"/>
              <a:ext cx="2215147" cy="153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3665391" y="4827133"/>
              <a:ext cx="2215147" cy="153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3665391" y="4522342"/>
              <a:ext cx="2215147" cy="153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3665391" y="4202313"/>
              <a:ext cx="2215147" cy="153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Прямоугольник 45"/>
            <p:cNvSpPr/>
            <p:nvPr/>
          </p:nvSpPr>
          <p:spPr>
            <a:xfrm>
              <a:off x="3846786" y="5297214"/>
              <a:ext cx="360773" cy="169978"/>
            </a:xfrm>
            <a:prstGeom prst="rect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4456720" y="4664492"/>
              <a:ext cx="293007" cy="783937"/>
            </a:xfrm>
            <a:prstGeom prst="rect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5013434" y="4840015"/>
              <a:ext cx="293953" cy="627178"/>
            </a:xfrm>
            <a:prstGeom prst="rect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216166" y="4994767"/>
              <a:ext cx="408251" cy="357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20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226489" y="4654404"/>
              <a:ext cx="408251" cy="357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40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221321" y="4359760"/>
              <a:ext cx="408251" cy="357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60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231643" y="4034636"/>
              <a:ext cx="408251" cy="357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80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882261" y="5467192"/>
              <a:ext cx="294848" cy="357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403776" y="5462636"/>
              <a:ext cx="294848" cy="357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007907" y="544687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7217632" y="539179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8013" y="2222938"/>
            <a:ext cx="441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84634" y="2175642"/>
            <a:ext cx="441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52247" y="3610304"/>
            <a:ext cx="441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16164" y="3594540"/>
            <a:ext cx="441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4)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33350" y="23810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17-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1409332" y="277727"/>
            <a:ext cx="760131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знания о визуализации данных с помощью диаграмм и графиков</a:t>
            </a:r>
            <a:endParaRPr lang="ru-RU" dirty="0"/>
          </a:p>
        </p:txBody>
      </p:sp>
      <p:sp>
        <p:nvSpPr>
          <p:cNvPr id="64" name="Управляющая кнопка: далее 63">
            <a:hlinkClick r:id="" action="ppaction://hlinkshowjump?jump=nextslide" highlightClick="1"/>
          </p:cNvPr>
          <p:cNvSpPr/>
          <p:nvPr/>
        </p:nvSpPr>
        <p:spPr>
          <a:xfrm>
            <a:off x="8702566" y="6526924"/>
            <a:ext cx="441434" cy="331076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Управляющая кнопка: возврат 64">
            <a:hlinkClick r:id="rId2" action="ppaction://hlinksldjump" highlightClick="1"/>
          </p:cNvPr>
          <p:cNvSpPr/>
          <p:nvPr/>
        </p:nvSpPr>
        <p:spPr>
          <a:xfrm>
            <a:off x="8166538" y="6558455"/>
            <a:ext cx="484791" cy="318594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1950" y="1023918"/>
            <a:ext cx="847725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Существует исполнитель «РОБОТ», умеющий выполнять команды: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ВПРАВО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число шагов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-- движение вправо на заданное число  шагов;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ВВЕРХ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число шагов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--  движение вверх на заданное число шагов;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ВНИЗ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число шагов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-- движение вниз на заданное число шагов;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РАЗБИТЬ – разбить стену, стоящую прямо перед роботом по направлению движения;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ПОВТОРИТЬ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число повторений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[&lt;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повторяющиеся действия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&gt;]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–  команда повторения указанных действий.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Например, чтобы пройти путь, указанный на рисунке 1 (стрелками указано направление движения), нужно последовательно выполнять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команды: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ВПРАВО1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ПОВТОРИТЬ2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РАЗБИТЬ ВПРАВО1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ВВЕРХ1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ВПРАВО2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ВНИЗ1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ВПРАВО2.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400664" y="4543820"/>
          <a:ext cx="3143268" cy="1128336"/>
        </p:xfrm>
        <a:graphic>
          <a:graphicData uri="http://schemas.openxmlformats.org/drawingml/2006/table">
            <a:tbl>
              <a:tblPr/>
              <a:tblGrid>
                <a:gridCol w="261939"/>
                <a:gridCol w="261939"/>
                <a:gridCol w="261939"/>
                <a:gridCol w="261939"/>
                <a:gridCol w="261939"/>
                <a:gridCol w="261939"/>
                <a:gridCol w="261939"/>
                <a:gridCol w="261939"/>
                <a:gridCol w="261939"/>
                <a:gridCol w="261939"/>
                <a:gridCol w="261939"/>
                <a:gridCol w="261939"/>
              </a:tblGrid>
              <a:tr h="2820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Прямая со стрелкой 10"/>
          <p:cNvCxnSpPr/>
          <p:nvPr/>
        </p:nvCxnSpPr>
        <p:spPr>
          <a:xfrm>
            <a:off x="5400664" y="5115324"/>
            <a:ext cx="285752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8043870" y="5115324"/>
            <a:ext cx="285752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57984" y="5881650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Рис. 1   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350" y="16190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18- В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09332" y="125327"/>
            <a:ext cx="760131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умение исполнить алгоритм для конкретного исполнителя с фиксированным набором команд.</a:t>
            </a:r>
            <a:endParaRPr lang="ru-RU" dirty="0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686800" y="6479628"/>
            <a:ext cx="457200" cy="378372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возврат 13">
            <a:hlinkClick r:id="rId2" action="ppaction://hlinksldjump" highlightClick="1"/>
          </p:cNvPr>
          <p:cNvSpPr/>
          <p:nvPr/>
        </p:nvSpPr>
        <p:spPr>
          <a:xfrm>
            <a:off x="8056178" y="6463862"/>
            <a:ext cx="497271" cy="413187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0"/>
            <a:ext cx="89297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Укажите номер последовательности команд из перечисленных ниже, которые следует выполнить, чтобы траектория движения робота соответствовала фигуре, представленной на рисунке 2 (</a:t>
            </a:r>
            <a:r>
              <a:rPr lang="ru-RU" sz="2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робот не должен разбиться об стену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14480" y="1500174"/>
          <a:ext cx="5762640" cy="3071831"/>
        </p:xfrm>
        <a:graphic>
          <a:graphicData uri="http://schemas.openxmlformats.org/drawingml/2006/table">
            <a:tbl>
              <a:tblPr/>
              <a:tblGrid>
                <a:gridCol w="480220"/>
                <a:gridCol w="480220"/>
                <a:gridCol w="480220"/>
                <a:gridCol w="480220"/>
                <a:gridCol w="480220"/>
                <a:gridCol w="480220"/>
                <a:gridCol w="480220"/>
                <a:gridCol w="480220"/>
                <a:gridCol w="480220"/>
                <a:gridCol w="480220"/>
                <a:gridCol w="480220"/>
                <a:gridCol w="480220"/>
              </a:tblGrid>
              <a:tr h="438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Полилиния 11"/>
          <p:cNvSpPr/>
          <p:nvPr/>
        </p:nvSpPr>
        <p:spPr>
          <a:xfrm>
            <a:off x="2671011" y="1940082"/>
            <a:ext cx="3874168" cy="2189747"/>
          </a:xfrm>
          <a:custGeom>
            <a:avLst/>
            <a:gdLst>
              <a:gd name="connsiteX0" fmla="*/ 0 w 3874168"/>
              <a:gd name="connsiteY0" fmla="*/ 2189747 h 2189747"/>
              <a:gd name="connsiteX1" fmla="*/ 938463 w 3874168"/>
              <a:gd name="connsiteY1" fmla="*/ 2189747 h 2189747"/>
              <a:gd name="connsiteX2" fmla="*/ 938463 w 3874168"/>
              <a:gd name="connsiteY2" fmla="*/ 1780674 h 2189747"/>
              <a:gd name="connsiteX3" fmla="*/ 2935705 w 3874168"/>
              <a:gd name="connsiteY3" fmla="*/ 1780674 h 2189747"/>
              <a:gd name="connsiteX4" fmla="*/ 2935705 w 3874168"/>
              <a:gd name="connsiteY4" fmla="*/ 842211 h 2189747"/>
              <a:gd name="connsiteX5" fmla="*/ 3368842 w 3874168"/>
              <a:gd name="connsiteY5" fmla="*/ 842211 h 2189747"/>
              <a:gd name="connsiteX6" fmla="*/ 3368842 w 3874168"/>
              <a:gd name="connsiteY6" fmla="*/ 0 h 2189747"/>
              <a:gd name="connsiteX7" fmla="*/ 3874168 w 3874168"/>
              <a:gd name="connsiteY7" fmla="*/ 0 h 2189747"/>
              <a:gd name="connsiteX8" fmla="*/ 3874168 w 3874168"/>
              <a:gd name="connsiteY8" fmla="*/ 0 h 2189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4168" h="2189747">
                <a:moveTo>
                  <a:pt x="0" y="2189747"/>
                </a:moveTo>
                <a:lnTo>
                  <a:pt x="938463" y="2189747"/>
                </a:lnTo>
                <a:lnTo>
                  <a:pt x="938463" y="1780674"/>
                </a:lnTo>
                <a:lnTo>
                  <a:pt x="2935705" y="1780674"/>
                </a:lnTo>
                <a:lnTo>
                  <a:pt x="2935705" y="842211"/>
                </a:lnTo>
                <a:lnTo>
                  <a:pt x="3368842" y="842211"/>
                </a:lnTo>
                <a:lnTo>
                  <a:pt x="3368842" y="0"/>
                </a:lnTo>
                <a:lnTo>
                  <a:pt x="3874168" y="0"/>
                </a:lnTo>
                <a:lnTo>
                  <a:pt x="3874168" y="0"/>
                </a:lnTo>
              </a:path>
            </a:pathLst>
          </a:cu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4143372" y="3714752"/>
            <a:ext cx="857256" cy="158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4643438" y="3714752"/>
            <a:ext cx="857256" cy="158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2571736" y="3929066"/>
            <a:ext cx="142876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1785918" y="4143380"/>
            <a:ext cx="35719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000892" y="1928802"/>
            <a:ext cx="35719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57158" y="4071942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Рис. 2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7158" y="4643446"/>
            <a:ext cx="793069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  ВПРАВО2  ВВЕРХ1  ПОВТОРИТЬ2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ВПРАВО1  ВПРАВО1  РАЗБИТЬ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ПОВТОРИТЬ2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ВПРАВО1  ВВЕРХ2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ВПРАВО1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2)  ВПРАВО2  ВВЕРХ1  ПОВТОРИТЬ2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ВПРАВО2   РАЗБИТЬ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ВПРАВО1 ПОВТОРИТЬ2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ВПРАВО2  ВВЕРХ2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ВПРАВО1</a:t>
            </a:r>
          </a:p>
          <a:p>
            <a:pPr marL="342900" indent="-342900">
              <a:buAutoNum type="arabicParenR" startAt="3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ВПРАВО2  ВВЕРХ1  ВПРАВО1  ПОВТОРИТЬ2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ВПРАВО1  РАЗБИТЬ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ПОВТОРИТЬ2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ВПРАВО1  ВВЕРХ2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ВПРАВО1</a:t>
            </a:r>
          </a:p>
          <a:p>
            <a:pPr marL="342900" indent="-342900">
              <a:buFont typeface="+mj-lt"/>
              <a:buAutoNum type="arabicParenR" startAt="4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ВПРАВО2  ПОВТОРИТЬ2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ВПРАВО1  РАЗБИТЬ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ВПРАВО1 </a:t>
            </a:r>
          </a:p>
          <a:p>
            <a:pPr marL="342900" indent="-34290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ПОВТОРИТЬ2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ВПРАВО1  ВВЕРХ2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ВПРАВО1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924664" y="6277630"/>
            <a:ext cx="1714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66700" y="5672154"/>
            <a:ext cx="7334250" cy="500066"/>
          </a:xfrm>
          <a:prstGeom prst="roundRect">
            <a:avLst/>
          </a:prstGeom>
          <a:solidFill>
            <a:srgbClr val="FF0000">
              <a:alpha val="8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9" name="Группа 48"/>
          <p:cNvGrpSpPr/>
          <p:nvPr/>
        </p:nvGrpSpPr>
        <p:grpSpPr>
          <a:xfrm>
            <a:off x="2643174" y="1714500"/>
            <a:ext cx="3871926" cy="2214566"/>
            <a:chOff x="2643174" y="1714500"/>
            <a:chExt cx="3871926" cy="2214566"/>
          </a:xfrm>
        </p:grpSpPr>
        <p:cxnSp>
          <p:nvCxnSpPr>
            <p:cNvPr id="27" name="Прямая со стрелкой 26"/>
            <p:cNvCxnSpPr>
              <a:stCxn id="18" idx="0"/>
            </p:cNvCxnSpPr>
            <p:nvPr/>
          </p:nvCxnSpPr>
          <p:spPr>
            <a:xfrm rot="5400000" flipH="1" flipV="1">
              <a:off x="3071804" y="3495670"/>
              <a:ext cx="4766" cy="862026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/>
            <p:nvPr/>
          </p:nvCxnSpPr>
          <p:spPr>
            <a:xfrm rot="5400000" flipH="1" flipV="1">
              <a:off x="3276600" y="3695700"/>
              <a:ext cx="457200" cy="158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/>
            <p:nvPr/>
          </p:nvCxnSpPr>
          <p:spPr>
            <a:xfrm>
              <a:off x="3505200" y="3524250"/>
              <a:ext cx="609600" cy="158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/>
            <p:cNvCxnSpPr/>
            <p:nvPr/>
          </p:nvCxnSpPr>
          <p:spPr>
            <a:xfrm>
              <a:off x="4019550" y="3524250"/>
              <a:ext cx="609600" cy="158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 стрелкой 40"/>
            <p:cNvCxnSpPr/>
            <p:nvPr/>
          </p:nvCxnSpPr>
          <p:spPr>
            <a:xfrm>
              <a:off x="4419600" y="3524250"/>
              <a:ext cx="609600" cy="158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Соединительная линия уступом 42"/>
            <p:cNvCxnSpPr/>
            <p:nvPr/>
          </p:nvCxnSpPr>
          <p:spPr>
            <a:xfrm rot="5400000" flipH="1" flipV="1">
              <a:off x="4810125" y="2943225"/>
              <a:ext cx="933450" cy="342900"/>
            </a:xfrm>
            <a:prstGeom prst="bentConnector3">
              <a:avLst>
                <a:gd name="adj1" fmla="val 7143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Соединительная линия уступом 44"/>
            <p:cNvCxnSpPr/>
            <p:nvPr/>
          </p:nvCxnSpPr>
          <p:spPr>
            <a:xfrm rot="5400000" flipH="1" flipV="1">
              <a:off x="5238750" y="2038350"/>
              <a:ext cx="990600" cy="342900"/>
            </a:xfrm>
            <a:prstGeom prst="bentConnector3">
              <a:avLst>
                <a:gd name="adj1" fmla="val 1923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 стрелкой 47"/>
            <p:cNvCxnSpPr/>
            <p:nvPr/>
          </p:nvCxnSpPr>
          <p:spPr>
            <a:xfrm>
              <a:off x="5905500" y="1733550"/>
              <a:ext cx="609600" cy="158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Управляющая кнопка: далее 23">
            <a:hlinkClick r:id="" action="ppaction://hlinkshowjump?jump=nextslide" highlightClick="1"/>
          </p:cNvPr>
          <p:cNvSpPr/>
          <p:nvPr/>
        </p:nvSpPr>
        <p:spPr>
          <a:xfrm>
            <a:off x="8648700" y="6362700"/>
            <a:ext cx="495300" cy="495300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96296E-6 L 0.1 2.96296E-6 L 0.1 -0.05949 L 0.1632 -0.05949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" y="-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452 -0.04953 L 0.21285 -0.04953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66 -0.04953 L 0.27118 -0.04953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25 -0.05 L 0.31875 -0.05 L 0.31875 -0.175 " pathEditMode="relative" rAng="0" ptsTypes="AAA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-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875 -0.175 L 0.37708 -0.175 L 0.37708 -0.30278 " pathEditMode="relative" rAng="0" ptsTypes="AAA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-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875 -0.30833 L 0.42084 -0.30833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2" animBg="1"/>
      <p:bldP spid="18" grpId="7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90500" y="95250"/>
          <a:ext cx="8877300" cy="680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"/>
                <a:gridCol w="7753350"/>
              </a:tblGrid>
              <a:tr h="243840">
                <a:tc>
                  <a:txBody>
                    <a:bodyPr/>
                    <a:lstStyle/>
                    <a:p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№ слайда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Тема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A1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-Б</a:t>
                      </a:r>
                      <a:endParaRPr lang="ru-RU" sz="1600" baseline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системы счисления и двоичное представление информации в памяти компьютера.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2 – П (1)</a:t>
                      </a:r>
                      <a:endParaRPr lang="ru-RU" sz="160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вычисление информационного объема сообщения.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4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4" action="ppaction://hlinksldjump"/>
                        </a:rPr>
                        <a:t>2 – П (2)</a:t>
                      </a:r>
                      <a:endParaRPr lang="ru-RU" sz="1600" baseline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вычисление информационного объема сообщения.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5" action="ppaction://hlinksldjump"/>
                        </a:rPr>
                        <a:t>A3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5" action="ppaction://hlinksldjump"/>
                        </a:rPr>
                        <a:t> - Б</a:t>
                      </a:r>
                      <a:endParaRPr lang="ru-RU" sz="1600" baseline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кодирование текстовой информации. Кодировка ASCII. Основные кодировки кириллицы.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6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6" action="ppaction://hlinksldjump"/>
                        </a:rPr>
                        <a:t>4- Б (1)</a:t>
                      </a:r>
                      <a:endParaRPr lang="ru-RU" sz="1600" baseline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выполнение арифметических операций в двоичной, восьмеричной и шестнадцатеричной системах счисления.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7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7" action="ppaction://hlinksldjump"/>
                        </a:rPr>
                        <a:t>4- Б (2)</a:t>
                      </a:r>
                      <a:endParaRPr lang="ru-RU" sz="1600" baseline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выполнение арифметических операций в двоичной, восьмеричной и шестнадцатеричной системах счисления.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8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8" action="ppaction://hlinksldjump"/>
                        </a:rPr>
                        <a:t>5- Б</a:t>
                      </a:r>
                      <a:endParaRPr lang="ru-RU" sz="1600" baseline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использование переменных. Операции над переменными различных типов в языке программирования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9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9" action="ppaction://hlinksldjump"/>
                        </a:rPr>
                        <a:t>6- П (1)</a:t>
                      </a:r>
                      <a:endParaRPr lang="ru-RU" sz="1600" baseline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работа с массивами (заполнение, считывание, поиск, сортировка, массовые операции и </a:t>
                      </a:r>
                      <a:r>
                        <a:rPr lang="ru-RU" sz="1600" dirty="0" err="1" smtClean="0"/>
                        <a:t>др</a:t>
                      </a:r>
                      <a:r>
                        <a:rPr lang="ru-RU" sz="1600" dirty="0" smtClean="0"/>
                        <a:t> .)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10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10" action="ppaction://hlinksldjump"/>
                        </a:rPr>
                        <a:t>7- П</a:t>
                      </a:r>
                      <a:endParaRPr lang="ru-RU" sz="1600" baseline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работа с массивами (заполнение, считывание, поиск, сортировка, массовые операции и </a:t>
                      </a:r>
                      <a:r>
                        <a:rPr lang="ru-RU" sz="1600" dirty="0" err="1" smtClean="0"/>
                        <a:t>др</a:t>
                      </a:r>
                      <a:r>
                        <a:rPr lang="ru-RU" sz="1600" dirty="0" smtClean="0"/>
                        <a:t> .)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знание основных понятий и законов математической логики.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11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11" action="ppaction://hlinksldjump"/>
                        </a:rPr>
                        <a:t>8 - Б</a:t>
                      </a:r>
                      <a:endParaRPr lang="ru-RU" sz="1600" baseline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умения строить и преобразовывать логические выражения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12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12" action="ppaction://hlinksldjump"/>
                        </a:rPr>
                        <a:t>9 - Б</a:t>
                      </a:r>
                      <a:endParaRPr lang="ru-RU" sz="1600" baseline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умения строить таблицы истинности и логические схемы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13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13" action="ppaction://hlinksldjump"/>
                        </a:rPr>
                        <a:t> 10- Б</a:t>
                      </a:r>
                      <a:endParaRPr lang="ru-RU" sz="1600" baseline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умение представлять и считывать данные в разных типах информационных моделей (схемы, карты, таблицы, графики и формулы).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14" action="ppaction://hlinksldjump"/>
                        </a:rPr>
                        <a:t>A1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14" action="ppaction://hlinksldjump"/>
                        </a:rPr>
                        <a:t>1-Б</a:t>
                      </a:r>
                      <a:endParaRPr lang="ru-RU" sz="1600" baseline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умение кодировать и декодировать информацию</a:t>
                      </a:r>
                      <a:endParaRPr lang="ru-RU" sz="14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350" y="16190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В1 -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9332" y="125327"/>
            <a:ext cx="760131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знания о методах измерения количества информации.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8601" y="779737"/>
            <a:ext cx="87439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Текстовый файл состоит из 512 страниц по 32 строки. В каждой строке 64 символа, 1 символ занимает 16 бит. Сколько дискет 3.5 дюйма объемом 1.44 Мб потребуется для записи этого текстового файла?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3904" y="222277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8257" y="2719685"/>
            <a:ext cx="8258043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Вычислим информационный объем текстового файла по формуле:</a:t>
            </a:r>
            <a:endParaRPr lang="en-US" sz="2000" b="1" cap="none" spc="0" dirty="0" smtClean="0">
              <a:ln w="1905"/>
              <a:solidFill>
                <a:srgbClr val="00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L = K * </a:t>
            </a:r>
            <a:r>
              <a:rPr lang="en-US" sz="2000" b="1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где</a:t>
            </a:r>
          </a:p>
          <a:p>
            <a:pPr algn="just"/>
            <a:r>
              <a:rPr lang="en-US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– количество символов – 512 * 32 * 64</a:t>
            </a:r>
          </a:p>
          <a:p>
            <a:pPr algn="just"/>
            <a:r>
              <a:rPr lang="en-US" sz="2000" b="1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– информационный объем одного символа – 16</a:t>
            </a:r>
          </a:p>
          <a:p>
            <a:pPr algn="just"/>
            <a:r>
              <a:rPr lang="en-US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L = </a:t>
            </a:r>
            <a:r>
              <a:rPr lang="ru-RU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512 * 32 * 64 *16  = 2</a:t>
            </a:r>
            <a:r>
              <a:rPr lang="ru-RU" sz="2000" b="1" cap="none" spc="0" baseline="3000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* 2</a:t>
            </a:r>
            <a:r>
              <a:rPr lang="ru-RU" sz="2000" b="1" cap="none" spc="0" baseline="3000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* 2</a:t>
            </a:r>
            <a:r>
              <a:rPr lang="ru-RU" sz="2000" b="1" cap="none" spc="0" baseline="3000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* 2</a:t>
            </a:r>
            <a:r>
              <a:rPr lang="ru-RU" sz="2000" b="1" cap="none" spc="0" baseline="3000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2</a:t>
            </a:r>
            <a:r>
              <a:rPr lang="ru-RU" sz="2000" b="1" cap="none" spc="0" baseline="3000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ru-RU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(бит)</a:t>
            </a:r>
          </a:p>
          <a:p>
            <a:pPr algn="just"/>
            <a:r>
              <a:rPr lang="ru-RU" sz="2000" b="1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1Мб = 1024Кб = 1024(байт) = 1024 * 8 (бит) = 2</a:t>
            </a:r>
            <a:r>
              <a:rPr lang="ru-RU" sz="2000" b="1" baseline="3000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000" b="1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* 2</a:t>
            </a:r>
            <a:r>
              <a:rPr lang="ru-RU" sz="2000" b="1" baseline="3000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000" b="1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* 2</a:t>
            </a:r>
            <a:r>
              <a:rPr lang="ru-RU" sz="2000" b="1" baseline="3000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b="1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2</a:t>
            </a:r>
            <a:r>
              <a:rPr lang="ru-RU" sz="2000" b="1" baseline="3000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ru-RU" sz="2000" b="1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(бит)</a:t>
            </a:r>
            <a:endParaRPr lang="en-US" sz="2000" b="1" dirty="0" smtClean="0">
              <a:ln w="1905"/>
              <a:solidFill>
                <a:srgbClr val="00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cap="none" spc="0" baseline="3000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/ 2</a:t>
            </a:r>
            <a:r>
              <a:rPr lang="ru-RU" sz="2000" b="1" cap="none" spc="0" baseline="3000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cap="none" spc="0" baseline="3000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2</a:t>
            </a:r>
            <a:r>
              <a:rPr lang="en-US" sz="2000" b="1" cap="none" spc="0" baseline="3000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2 (</a:t>
            </a:r>
            <a:r>
              <a:rPr lang="ru-RU" sz="2000" b="1" cap="none" spc="0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Мб)</a:t>
            </a:r>
          </a:p>
          <a:p>
            <a:pPr algn="just"/>
            <a:r>
              <a:rPr lang="ru-RU" sz="2000" b="1" dirty="0" smtClean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Так как 1 дискета имеет объем 1,44 Мб, то необходимо 2 дискеты.</a:t>
            </a:r>
          </a:p>
          <a:p>
            <a:pPr algn="just"/>
            <a:endParaRPr lang="ru-RU" sz="2000" b="1" cap="none" spc="0" dirty="0" smtClean="0">
              <a:ln w="1905"/>
              <a:solidFill>
                <a:srgbClr val="00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cap="none" spc="0" dirty="0" smtClean="0">
              <a:ln w="1905"/>
              <a:solidFill>
                <a:srgbClr val="00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cap="none" spc="0" dirty="0" smtClean="0">
              <a:ln w="1905"/>
              <a:solidFill>
                <a:srgbClr val="00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cap="none" spc="0" dirty="0">
              <a:ln w="1905"/>
              <a:solidFill>
                <a:srgbClr val="00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17632" y="539179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8153400" y="6362700"/>
            <a:ext cx="552450" cy="514349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731758"/>
            <a:ext cx="792961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Определить значение целочисленной переменной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после выполнения алгоритма.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4" name="Группа 63"/>
          <p:cNvGrpSpPr/>
          <p:nvPr/>
        </p:nvGrpSpPr>
        <p:grpSpPr>
          <a:xfrm>
            <a:off x="627161" y="1942602"/>
            <a:ext cx="2888549" cy="3008770"/>
            <a:chOff x="2881630" y="1769178"/>
            <a:chExt cx="2888549" cy="300877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317648" y="1769178"/>
              <a:ext cx="2000264" cy="500066"/>
            </a:xfrm>
            <a:prstGeom prst="rect">
              <a:avLst/>
            </a:prstGeom>
            <a:solidFill>
              <a:schemeClr val="tx1">
                <a:alpha val="0"/>
              </a:schemeClr>
            </a:solidFill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x:=10, y := 0</a:t>
              </a:r>
              <a:endPara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Ромб 4"/>
            <p:cNvSpPr/>
            <p:nvPr/>
          </p:nvSpPr>
          <p:spPr>
            <a:xfrm>
              <a:off x="3357554" y="2786058"/>
              <a:ext cx="1928826" cy="785818"/>
            </a:xfrm>
            <a:prstGeom prst="diamond">
              <a:avLst/>
            </a:prstGeom>
            <a:solidFill>
              <a:schemeClr val="tx1">
                <a:alpha val="0"/>
              </a:schemeClr>
            </a:solidFill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y = 3*x</a:t>
              </a:r>
              <a:endParaRPr lang="ru-RU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326022" y="3929066"/>
              <a:ext cx="2000264" cy="658700"/>
            </a:xfrm>
            <a:prstGeom prst="rect">
              <a:avLst/>
            </a:prstGeom>
            <a:solidFill>
              <a:schemeClr val="tx1">
                <a:alpha val="0"/>
              </a:schemeClr>
            </a:solidFill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x := x - 1</a:t>
              </a: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y := y+3</a:t>
              </a:r>
              <a:endPara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" name="Прямая со стрелкой 9"/>
            <p:cNvCxnSpPr>
              <a:stCxn id="4" idx="2"/>
              <a:endCxn id="5" idx="0"/>
            </p:cNvCxnSpPr>
            <p:nvPr/>
          </p:nvCxnSpPr>
          <p:spPr>
            <a:xfrm rot="16200000" flipH="1">
              <a:off x="4061466" y="2525557"/>
              <a:ext cx="516814" cy="4187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>
              <a:stCxn id="5" idx="2"/>
              <a:endCxn id="6" idx="0"/>
            </p:cNvCxnSpPr>
            <p:nvPr/>
          </p:nvCxnSpPr>
          <p:spPr>
            <a:xfrm rot="16200000" flipH="1">
              <a:off x="4145465" y="3748377"/>
              <a:ext cx="357190" cy="4187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>
              <a:off x="4218601" y="4670395"/>
              <a:ext cx="214314" cy="792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0800000" flipV="1">
              <a:off x="2913160" y="4777946"/>
              <a:ext cx="1428760" cy="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5400000" flipH="1" flipV="1">
              <a:off x="1739862" y="3585424"/>
              <a:ext cx="2302761" cy="19225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2928926" y="2452026"/>
              <a:ext cx="1357322" cy="1588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hape 24"/>
            <p:cNvCxnSpPr>
              <a:stCxn id="5" idx="3"/>
            </p:cNvCxnSpPr>
            <p:nvPr/>
          </p:nvCxnSpPr>
          <p:spPr>
            <a:xfrm>
              <a:off x="5286380" y="3178967"/>
              <a:ext cx="357190" cy="1535917"/>
            </a:xfrm>
            <a:prstGeom prst="bentConnector2">
              <a:avLst/>
            </a:prstGeom>
            <a:ln w="444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5218386" y="2711669"/>
              <a:ext cx="551793" cy="378372"/>
            </a:xfrm>
            <a:prstGeom prst="rect">
              <a:avLst/>
            </a:prstGeom>
            <a:noFill/>
            <a:ln w="444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Да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689131" y="3531476"/>
              <a:ext cx="662155" cy="369332"/>
            </a:xfrm>
            <a:prstGeom prst="rect">
              <a:avLst/>
            </a:prstGeom>
            <a:noFill/>
            <a:ln w="444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Нет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5761285" y="1154134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390900" y="1453700"/>
            <a:ext cx="548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Изменение значений переменных в ходе выполнения алгоритма проследим по таблице.</a:t>
            </a:r>
            <a:endParaRPr lang="ru-RU" sz="2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" name="Таблица 67"/>
          <p:cNvGraphicFramePr>
            <a:graphicFrameLocks noGrp="1"/>
          </p:cNvGraphicFramePr>
          <p:nvPr/>
        </p:nvGraphicFramePr>
        <p:xfrm>
          <a:off x="4564774" y="2278532"/>
          <a:ext cx="4284000" cy="4105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/>
                <a:gridCol w="504000"/>
                <a:gridCol w="468000"/>
                <a:gridCol w="226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6600"/>
                          </a:solidFill>
                        </a:rPr>
                        <a:t>№ шага</a:t>
                      </a:r>
                      <a:endParaRPr lang="ru-RU" dirty="0">
                        <a:solidFill>
                          <a:srgbClr val="00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6600"/>
                          </a:solidFill>
                        </a:rPr>
                        <a:t>X</a:t>
                      </a:r>
                      <a:endParaRPr lang="ru-RU" dirty="0">
                        <a:solidFill>
                          <a:srgbClr val="00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6600"/>
                          </a:solidFill>
                        </a:rPr>
                        <a:t>Y</a:t>
                      </a:r>
                      <a:endParaRPr lang="ru-RU" dirty="0">
                        <a:solidFill>
                          <a:srgbClr val="00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6600"/>
                          </a:solidFill>
                        </a:rPr>
                        <a:t>Проверка условия</a:t>
                      </a:r>
                      <a:endParaRPr lang="ru-RU" dirty="0">
                        <a:solidFill>
                          <a:srgbClr val="00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marL="136525" lvl="0" indent="-136525">
                        <a:buClr>
                          <a:schemeClr val="tx1"/>
                        </a:buClr>
                        <a:buFont typeface="+mj-lt"/>
                        <a:buNone/>
                      </a:pPr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1-2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= 3* 10      нет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= 3 * 9       нет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7-8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= 3 * 8       нет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10-11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= 3 * 7       нет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13-14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= 3 * 6     нет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</a:tr>
              <a:tr h="38154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16-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8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= 3 * 5   да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</a:tr>
            </a:tbl>
          </a:graphicData>
        </a:graphic>
      </p:graphicFrame>
      <p:sp>
        <p:nvSpPr>
          <p:cNvPr id="69" name="Овал 68"/>
          <p:cNvSpPr/>
          <p:nvPr/>
        </p:nvSpPr>
        <p:spPr>
          <a:xfrm>
            <a:off x="6098628" y="6002057"/>
            <a:ext cx="488731" cy="409903"/>
          </a:xfrm>
          <a:prstGeom prst="ellipse">
            <a:avLst/>
          </a:prstGeom>
          <a:solidFill>
            <a:srgbClr val="FB37DF">
              <a:alpha val="2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2276120" y="5958889"/>
            <a:ext cx="1728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15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3350" y="16190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В2 -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409332" y="144377"/>
            <a:ext cx="760131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знание и умение использовать основные алгоритмические конструкции : следование, ветвление, цикл.</a:t>
            </a:r>
            <a:endParaRPr lang="ru-RU" dirty="0"/>
          </a:p>
        </p:txBody>
      </p:sp>
      <p:sp>
        <p:nvSpPr>
          <p:cNvPr id="26" name="Управляющая кнопка: далее 25">
            <a:hlinkClick r:id="" action="ppaction://hlinkshowjump?jump=nextslide" highlightClick="1"/>
          </p:cNvPr>
          <p:cNvSpPr/>
          <p:nvPr/>
        </p:nvSpPr>
        <p:spPr>
          <a:xfrm>
            <a:off x="8765628" y="6574220"/>
            <a:ext cx="378372" cy="283779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возврат 26">
            <a:hlinkClick r:id="rId2" action="ppaction://hlinksldjump" highlightClick="1"/>
          </p:cNvPr>
          <p:cNvSpPr/>
          <p:nvPr/>
        </p:nvSpPr>
        <p:spPr>
          <a:xfrm>
            <a:off x="8229600" y="6558455"/>
            <a:ext cx="476250" cy="318594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9" grpId="0" animBg="1"/>
      <p:bldP spid="7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" y="552450"/>
            <a:ext cx="8877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Найдите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если число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95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системе счисления с основанием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равно десятичному числу 2287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90838" y="1290636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95300" y="2266950"/>
            <a:ext cx="5661935" cy="537865"/>
            <a:chOff x="552450" y="1962150"/>
            <a:chExt cx="5661935" cy="537865"/>
          </a:xfrm>
        </p:grpSpPr>
        <p:sp>
          <p:nvSpPr>
            <p:cNvPr id="5" name="TextBox 4"/>
            <p:cNvSpPr txBox="1"/>
            <p:nvPr/>
          </p:nvSpPr>
          <p:spPr>
            <a:xfrm>
              <a:off x="552450" y="2038350"/>
              <a:ext cx="56619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B 9 5 </a:t>
              </a:r>
              <a:r>
                <a:rPr lang="en-US" sz="2400" b="1" baseline="-25000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x </a:t>
              </a:r>
              <a:r>
                <a:rPr lang="en-US" sz="24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= 11 * x</a:t>
              </a:r>
              <a:r>
                <a:rPr lang="en-US" sz="2400" b="1" baseline="30000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sz="24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+ 9 * x</a:t>
              </a:r>
              <a:r>
                <a:rPr lang="en-US" sz="2400" b="1" baseline="30000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4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+ 5 * x</a:t>
              </a:r>
              <a:r>
                <a:rPr lang="en-US" sz="2400" b="1" baseline="30000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4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ru-RU" sz="24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2287</a:t>
              </a:r>
              <a:r>
                <a:rPr lang="en-US" sz="2400" b="1" baseline="-25000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ru-RU" sz="2400" b="1" baseline="-25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28650" y="1962150"/>
              <a:ext cx="7232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baseline="30000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2    1    0</a:t>
              </a:r>
              <a:endParaRPr lang="ru-RU" b="1" baseline="30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38151" y="2762250"/>
            <a:ext cx="8305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11x</a:t>
            </a:r>
            <a:r>
              <a:rPr lang="en-US" sz="2400" b="1" baseline="30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+ 9x + 5 = 2287</a:t>
            </a:r>
          </a:p>
          <a:p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11x</a:t>
            </a:r>
            <a:r>
              <a:rPr lang="en-US" sz="2400" b="1" baseline="30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+ 9x - 2282 = 0</a:t>
            </a:r>
          </a:p>
          <a:p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 = b</a:t>
            </a:r>
            <a:r>
              <a:rPr lang="en-US" sz="2400" b="1" baseline="30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– 4*a*c = 81 – (- 4*11*2282) = 100489</a:t>
            </a:r>
          </a:p>
          <a:p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x1 = (- b +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 D) / (2*a) = (- 9 + 317) / 22 = 14</a:t>
            </a:r>
          </a:p>
          <a:p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x2 = (-b - D) / (2*a) = (-9 – 317) / 22 = -14,8</a:t>
            </a:r>
          </a:p>
          <a:p>
            <a:pPr algn="just"/>
            <a:r>
              <a:rPr lang="en-US" sz="2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x2</a:t>
            </a:r>
            <a:r>
              <a:rPr lang="ru-RU" sz="2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не может быть основанием, та как оно отрицательное и дробное.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Ответ: 14          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ru-RU" sz="2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11*</a:t>
            </a:r>
            <a:r>
              <a:rPr lang="en-US" sz="2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14</a:t>
            </a:r>
            <a:r>
              <a:rPr lang="en-US" sz="2200" b="1" baseline="30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sz="2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+ 9 *14 + 5 = 2287)</a:t>
            </a:r>
            <a:endParaRPr lang="ru-RU" sz="2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4007" y="1538585"/>
            <a:ext cx="143340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u="sng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ru-RU" sz="2000" b="1" u="sng" cap="none" spc="0" dirty="0" err="1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b="1" u="sng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способ.</a:t>
            </a:r>
            <a:endParaRPr lang="ru-RU" sz="2000" b="1" u="sng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7807" y="1862435"/>
            <a:ext cx="7824771" cy="4308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2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Представим это число в развернутой форме с основанием </a:t>
            </a:r>
            <a:r>
              <a:rPr lang="en-US" sz="22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x.</a:t>
            </a:r>
            <a:endParaRPr lang="ru-RU" sz="22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734050" y="3886200"/>
            <a:ext cx="723900" cy="419100"/>
          </a:xfrm>
          <a:prstGeom prst="ellipse">
            <a:avLst/>
          </a:prstGeom>
          <a:solidFill>
            <a:srgbClr val="FB37DF">
              <a:alpha val="24000"/>
            </a:srgb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533907" y="5276671"/>
            <a:ext cx="143340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cap="none" spc="0" dirty="0" err="1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способ.</a:t>
            </a:r>
            <a:endParaRPr lang="ru-RU" sz="20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6700" y="5524321"/>
            <a:ext cx="86105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0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Минимальное основание системы счисления, в которой может быть записано это число, 12, так как старший символ в этом числе В (11). Начиная с этого числа, методом подбора можно найти искомое основание (14).</a:t>
            </a:r>
            <a:endParaRPr lang="ru-RU" sz="20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3350" y="16190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В3 - П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09332" y="163427"/>
            <a:ext cx="760131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знание позиционных систем счисления.</a:t>
            </a:r>
            <a:endParaRPr lang="ru-RU" dirty="0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763000" y="6515100"/>
            <a:ext cx="381000" cy="342900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возврат 18">
            <a:hlinkClick r:id="rId2" action="ppaction://hlinksldjump" highlightClick="1"/>
          </p:cNvPr>
          <p:cNvSpPr/>
          <p:nvPr/>
        </p:nvSpPr>
        <p:spPr>
          <a:xfrm>
            <a:off x="8229600" y="6526924"/>
            <a:ext cx="476250" cy="350125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3" grpId="0" animBg="1"/>
      <p:bldP spid="14" grpId="0"/>
      <p:bldP spid="1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606" y="627387"/>
            <a:ext cx="8929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A, B. C –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целые числа, для которых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ложно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высказывание: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((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A &lt; C + 1)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 B &gt; A)  ( (B – 2 &lt; C)  (C – 12 &lt; A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)).  Чему равно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минимально</a:t>
            </a:r>
            <a:endParaRPr lang="en-US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возможное С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= 12, 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= 24?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42910" y="4500570"/>
            <a:ext cx="1285884" cy="428628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214546" y="4500570"/>
            <a:ext cx="1285884" cy="428628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6" name="Группа 65"/>
          <p:cNvGrpSpPr/>
          <p:nvPr/>
        </p:nvGrpSpPr>
        <p:grpSpPr>
          <a:xfrm>
            <a:off x="285720" y="4529088"/>
            <a:ext cx="3929090" cy="400110"/>
            <a:chOff x="285720" y="4529088"/>
            <a:chExt cx="3929090" cy="400110"/>
          </a:xfrm>
        </p:grpSpPr>
        <p:sp>
          <p:nvSpPr>
            <p:cNvPr id="38" name="Прямоугольник 37"/>
            <p:cNvSpPr/>
            <p:nvPr/>
          </p:nvSpPr>
          <p:spPr>
            <a:xfrm>
              <a:off x="285720" y="4529088"/>
              <a:ext cx="392909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2)  </a:t>
              </a:r>
              <a:r>
                <a:rPr lang="en-US" sz="2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(B – 2 &lt; C)   (C – 12 &lt; A</a:t>
              </a:r>
              <a:r>
                <a:rPr lang="ru-RU" sz="2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) = 0</a:t>
              </a:r>
              <a:endParaRPr lang="ru-RU" dirty="0"/>
            </a:p>
          </p:txBody>
        </p:sp>
        <p:cxnSp>
          <p:nvCxnSpPr>
            <p:cNvPr id="40" name="Прямая соединительная линия 39"/>
            <p:cNvCxnSpPr/>
            <p:nvPr/>
          </p:nvCxnSpPr>
          <p:spPr>
            <a:xfrm>
              <a:off x="785786" y="4570420"/>
              <a:ext cx="100013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Скругленный прямоугольник 24"/>
          <p:cNvSpPr/>
          <p:nvPr/>
        </p:nvSpPr>
        <p:spPr>
          <a:xfrm>
            <a:off x="571472" y="3500438"/>
            <a:ext cx="1285884" cy="428628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071670" y="3500438"/>
            <a:ext cx="642942" cy="428628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85720" y="3500438"/>
            <a:ext cx="2955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&lt; C + 1) </a:t>
            </a: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 B &gt; A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= 1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2000240"/>
            <a:ext cx="2286016" cy="500066"/>
          </a:xfrm>
          <a:prstGeom prst="rect">
            <a:avLst/>
          </a:prstGeom>
          <a:solidFill>
            <a:srgbClr val="FFFF00"/>
          </a:solidFill>
          <a:ln w="38100">
            <a:solidFill>
              <a:srgbClr val="FF6600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314691" y="1924050"/>
            <a:ext cx="3043259" cy="576256"/>
          </a:xfrm>
          <a:prstGeom prst="rect">
            <a:avLst/>
          </a:prstGeom>
          <a:solidFill>
            <a:srgbClr val="FFFF00"/>
          </a:solidFill>
          <a:ln w="38100">
            <a:solidFill>
              <a:srgbClr val="FF6600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714348" y="1566850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571472" y="1720982"/>
            <a:ext cx="6357982" cy="707886"/>
            <a:chOff x="785786" y="2143116"/>
            <a:chExt cx="6357982" cy="70788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785786" y="2143116"/>
              <a:ext cx="6357982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((</a:t>
              </a:r>
              <a:r>
                <a:rPr lang="en-US" sz="2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A &lt; C + 1) </a:t>
              </a:r>
              <a:r>
                <a:rPr lang="en-US" sz="2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 B &gt; A)  ( (B – 2 &lt; C)   (C – 12 &lt; A</a:t>
              </a:r>
              <a:r>
                <a:rPr lang="ru-RU" sz="2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))</a:t>
              </a:r>
              <a:r>
                <a:rPr lang="en-US" sz="2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= 0</a:t>
              </a:r>
              <a:endParaRPr lang="ru-RU" dirty="0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3643306" y="2428868"/>
              <a:ext cx="107157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490511" y="2905122"/>
            <a:ext cx="8196290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000"/>
              </a:lnSpc>
            </a:pP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Перед нами импликация двух отношений, которая будет ложна только в одном случае.</a:t>
            </a:r>
            <a:endParaRPr lang="ru-RU" sz="2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1500166" y="2571744"/>
            <a:ext cx="312906" cy="500066"/>
            <a:chOff x="1500166" y="2571744"/>
            <a:chExt cx="312906" cy="500066"/>
          </a:xfrm>
        </p:grpSpPr>
        <p:sp>
          <p:nvSpPr>
            <p:cNvPr id="18" name="Стрелка вниз 17"/>
            <p:cNvSpPr/>
            <p:nvPr/>
          </p:nvSpPr>
          <p:spPr>
            <a:xfrm>
              <a:off x="1643042" y="2571744"/>
              <a:ext cx="71438" cy="142876"/>
            </a:xfrm>
            <a:prstGeom prst="downArrow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500166" y="26717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4830598" y="2571744"/>
            <a:ext cx="312906" cy="500066"/>
            <a:chOff x="4830598" y="2571744"/>
            <a:chExt cx="312906" cy="500066"/>
          </a:xfrm>
        </p:grpSpPr>
        <p:sp>
          <p:nvSpPr>
            <p:cNvPr id="19" name="Стрелка вниз 18"/>
            <p:cNvSpPr/>
            <p:nvPr/>
          </p:nvSpPr>
          <p:spPr>
            <a:xfrm>
              <a:off x="4929190" y="2571744"/>
              <a:ext cx="71438" cy="142876"/>
            </a:xfrm>
            <a:prstGeom prst="downArrow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30598" y="26717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1071538" y="3929066"/>
            <a:ext cx="300082" cy="469288"/>
            <a:chOff x="1500166" y="2571744"/>
            <a:chExt cx="300082" cy="469288"/>
          </a:xfrm>
        </p:grpSpPr>
        <p:sp>
          <p:nvSpPr>
            <p:cNvPr id="28" name="Стрелка вниз 27"/>
            <p:cNvSpPr/>
            <p:nvPr/>
          </p:nvSpPr>
          <p:spPr>
            <a:xfrm>
              <a:off x="1643042" y="2571744"/>
              <a:ext cx="71438" cy="142876"/>
            </a:xfrm>
            <a:prstGeom prst="downArrow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500166" y="26717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2214546" y="3929066"/>
            <a:ext cx="300082" cy="469288"/>
            <a:chOff x="1500166" y="2571744"/>
            <a:chExt cx="300082" cy="469288"/>
          </a:xfrm>
        </p:grpSpPr>
        <p:sp>
          <p:nvSpPr>
            <p:cNvPr id="34" name="Стрелка вниз 33"/>
            <p:cNvSpPr/>
            <p:nvPr/>
          </p:nvSpPr>
          <p:spPr>
            <a:xfrm>
              <a:off x="1643042" y="2571744"/>
              <a:ext cx="71438" cy="142876"/>
            </a:xfrm>
            <a:prstGeom prst="downArrow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500166" y="26717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486144" y="3886146"/>
            <a:ext cx="4940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&lt; C + 1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   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11 &lt; C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минимальное С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1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285720" y="4357694"/>
            <a:ext cx="8572560" cy="1588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1000100" y="4929198"/>
            <a:ext cx="300082" cy="469288"/>
            <a:chOff x="1500166" y="2571744"/>
            <a:chExt cx="300082" cy="469288"/>
          </a:xfrm>
        </p:grpSpPr>
        <p:sp>
          <p:nvSpPr>
            <p:cNvPr id="46" name="Стрелка вниз 45"/>
            <p:cNvSpPr/>
            <p:nvPr/>
          </p:nvSpPr>
          <p:spPr>
            <a:xfrm>
              <a:off x="1643042" y="2571744"/>
              <a:ext cx="71438" cy="142876"/>
            </a:xfrm>
            <a:prstGeom prst="downArrow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500166" y="26717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2643174" y="4929198"/>
            <a:ext cx="300082" cy="469288"/>
            <a:chOff x="1500166" y="2571744"/>
            <a:chExt cx="300082" cy="469288"/>
          </a:xfrm>
        </p:grpSpPr>
        <p:sp>
          <p:nvSpPr>
            <p:cNvPr id="49" name="Стрелка вниз 48"/>
            <p:cNvSpPr/>
            <p:nvPr/>
          </p:nvSpPr>
          <p:spPr>
            <a:xfrm>
              <a:off x="1643042" y="2571744"/>
              <a:ext cx="71438" cy="142876"/>
            </a:xfrm>
            <a:prstGeom prst="downArrow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500166" y="26717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" name="Прямоугольник 50"/>
          <p:cNvSpPr/>
          <p:nvPr/>
        </p:nvSpPr>
        <p:spPr>
          <a:xfrm>
            <a:off x="4181472" y="4519620"/>
            <a:ext cx="469582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200"/>
              </a:lnSpc>
            </a:pP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Это дизъюнкция отношений,  она имеет ложное значение, когда ложны входящие выражения.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66658" y="5800740"/>
            <a:ext cx="85963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б)  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 – 12 &lt; A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= 0, отсюда следует, что 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 – 12  A = 1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 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 – 12  12,  C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 24</a:t>
            </a: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 минимальное С = 24.  Итак мы получили три ответа: С =12,  С =23, С = 24,                     из которых только один удовлетворяет условию задачи.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238888" y="6334780"/>
            <a:ext cx="2143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498008" y="3505200"/>
            <a:ext cx="51567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Здесь мы видим  конъюнкцию отношений.</a:t>
            </a:r>
            <a:endParaRPr lang="ru-RU" sz="2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90488" y="623868"/>
            <a:ext cx="8929718" cy="100013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133350" y="16190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В4 - В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409332" y="163427"/>
            <a:ext cx="760131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умение строить и преобразовывать логические выражения.</a:t>
            </a:r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170914" y="5336897"/>
            <a:ext cx="8989192" cy="810478"/>
            <a:chOff x="170914" y="5336897"/>
            <a:chExt cx="8989192" cy="810478"/>
          </a:xfrm>
        </p:grpSpPr>
        <p:sp>
          <p:nvSpPr>
            <p:cNvPr id="56" name="Прямоугольник 55"/>
            <p:cNvSpPr/>
            <p:nvPr/>
          </p:nvSpPr>
          <p:spPr>
            <a:xfrm>
              <a:off x="170914" y="5336897"/>
              <a:ext cx="8989192" cy="8104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ts val="2800"/>
                </a:lnSpc>
              </a:pPr>
              <a:r>
                <a:rPr lang="ru-RU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а)   </a:t>
              </a:r>
              <a:r>
                <a:rPr lang="en-US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(B – 2 &lt; C)</a:t>
              </a:r>
              <a:r>
                <a:rPr lang="ru-RU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= 0, значит  </a:t>
              </a:r>
              <a:r>
                <a:rPr lang="en-US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B – 2</a:t>
              </a:r>
              <a:r>
                <a:rPr lang="ru-RU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&lt; C = 1</a:t>
              </a:r>
              <a:r>
                <a:rPr lang="ru-RU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,</a:t>
              </a:r>
              <a:r>
                <a:rPr lang="en-US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ru-RU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 </a:t>
              </a:r>
              <a:r>
                <a:rPr lang="en-US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24 – 2 &lt;</a:t>
              </a:r>
              <a:r>
                <a:rPr lang="ru-RU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C</a:t>
              </a:r>
              <a:r>
                <a:rPr lang="ru-RU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,</a:t>
              </a:r>
              <a:r>
                <a:rPr lang="en-US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  </a:t>
              </a:r>
              <a:r>
                <a:rPr lang="ru-RU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22 &lt;</a:t>
              </a:r>
              <a:r>
                <a:rPr lang="ru-RU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C</a:t>
              </a:r>
              <a:r>
                <a:rPr lang="ru-RU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,</a:t>
              </a:r>
              <a:r>
                <a:rPr lang="en-US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ru-RU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минимальное С = 23      </a:t>
              </a:r>
              <a:r>
                <a:rPr lang="en-US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endParaRPr lang="ru-RU" dirty="0" smtClean="0">
                <a:solidFill>
                  <a:srgbClr val="006600"/>
                </a:solidFill>
              </a:endParaRPr>
            </a:p>
            <a:p>
              <a:pPr>
                <a:lnSpc>
                  <a:spcPts val="2800"/>
                </a:lnSpc>
              </a:pPr>
              <a:endParaRPr lang="ru-RU" dirty="0">
                <a:solidFill>
                  <a:srgbClr val="006600"/>
                </a:solidFill>
              </a:endParaRPr>
            </a:p>
          </p:txBody>
        </p:sp>
        <p:cxnSp>
          <p:nvCxnSpPr>
            <p:cNvPr id="58" name="Прямая соединительная линия 57"/>
            <p:cNvCxnSpPr/>
            <p:nvPr/>
          </p:nvCxnSpPr>
          <p:spPr>
            <a:xfrm>
              <a:off x="652462" y="5414970"/>
              <a:ext cx="114300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Управляющая кнопка: далее 53">
            <a:hlinkClick r:id="" action="ppaction://hlinkshowjump?jump=nextslide" highlightClick="1"/>
          </p:cNvPr>
          <p:cNvSpPr/>
          <p:nvPr/>
        </p:nvSpPr>
        <p:spPr>
          <a:xfrm>
            <a:off x="8705850" y="6515100"/>
            <a:ext cx="438150" cy="342900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Управляющая кнопка: возврат 54">
            <a:hlinkClick r:id="rId3" action="ppaction://hlinksldjump" highlightClick="1"/>
          </p:cNvPr>
          <p:cNvSpPr/>
          <p:nvPr/>
        </p:nvSpPr>
        <p:spPr>
          <a:xfrm>
            <a:off x="8153400" y="6532605"/>
            <a:ext cx="552450" cy="344444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25" grpId="0" animBg="1"/>
      <p:bldP spid="26" grpId="0" animBg="1"/>
      <p:bldP spid="24" grpId="0"/>
      <p:bldP spid="9" grpId="0" animBg="1"/>
      <p:bldP spid="10" grpId="0" animBg="1"/>
      <p:bldP spid="3" grpId="0"/>
      <p:bldP spid="8" grpId="0"/>
      <p:bldP spid="36" grpId="0"/>
      <p:bldP spid="51" grpId="0"/>
      <p:bldP spid="59" grpId="0"/>
      <p:bldP spid="61" grpId="0"/>
      <p:bldP spid="6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66718"/>
            <a:ext cx="87979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Исполнитель умеет выполнять две команды:</a:t>
            </a:r>
          </a:p>
          <a:p>
            <a:pPr marL="457200" indent="-457200">
              <a:buAutoNum type="arabicParenR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Умножь на 2.</a:t>
            </a:r>
          </a:p>
          <a:p>
            <a:pPr marL="457200" indent="-457200">
              <a:buAutoNum type="arabicParenR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Прибавь 5.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Первая команда умножает число на 2, вторая – прибавляет к этому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числу 5. Запишите порядок команд, необходимых для получения числа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34 из числа 3, количество команд не должно превышать 4. (Например, для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получения из 7 числа 88 это программа 121: умножь на 2, прибавь 5, умножь на 2.)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3100386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9" y="3495676"/>
            <a:ext cx="85582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Решаются такие задачи от обратного,  заменяя действия умножение на деление, а сложение -- на вычитание.</a:t>
            </a:r>
          </a:p>
          <a:p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Если число не делится нацело, то следует вычесть заданное число и т. д.</a:t>
            </a:r>
            <a:endParaRPr lang="ru-RU" sz="2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329" y="4544938"/>
            <a:ext cx="44302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2800"/>
              </a:lnSpc>
              <a:buAutoNum type="arabicParenR"/>
            </a:pP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34  : 2 = 17;</a:t>
            </a:r>
          </a:p>
          <a:p>
            <a:pPr marL="457200" indent="-457200">
              <a:lnSpc>
                <a:spcPts val="2800"/>
              </a:lnSpc>
              <a:buAutoNum type="arabicParenR"/>
            </a:pP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17  не делится нацело на 2, значит надо вычитать:</a:t>
            </a:r>
          </a:p>
          <a:p>
            <a:pPr marL="457200" indent="-457200">
              <a:lnSpc>
                <a:spcPts val="2800"/>
              </a:lnSpc>
            </a:pP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17 -  5 = 12;</a:t>
            </a:r>
          </a:p>
          <a:p>
            <a:pPr marL="457200" indent="-457200">
              <a:lnSpc>
                <a:spcPts val="2800"/>
              </a:lnSpc>
              <a:buFont typeface="+mj-lt"/>
              <a:buAutoNum type="arabicParenR" startAt="3"/>
            </a:pP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12 : 2 = 6;</a:t>
            </a:r>
          </a:p>
          <a:p>
            <a:pPr marL="457200" indent="-457200">
              <a:lnSpc>
                <a:spcPts val="2800"/>
              </a:lnSpc>
              <a:buFont typeface="+mj-lt"/>
              <a:buAutoNum type="arabicParenR" startAt="3"/>
            </a:pP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6 : 3 = 3.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3767" y="4662928"/>
            <a:ext cx="443023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Прямой порядок команд:</a:t>
            </a:r>
          </a:p>
          <a:p>
            <a:pPr marL="457200" indent="-457200"/>
            <a:endParaRPr lang="ru-RU" sz="1050" b="1" i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 * 2 = 6;</a:t>
            </a:r>
          </a:p>
          <a:p>
            <a:pPr marL="457200" indent="-457200">
              <a:buAutoNum type="arabicParenR"/>
            </a:pP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6 * 2 = 12:</a:t>
            </a:r>
          </a:p>
          <a:p>
            <a:pPr marL="457200" indent="-457200">
              <a:buAutoNum type="arabicParenR"/>
            </a:pP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12 + 5 = 17;</a:t>
            </a:r>
          </a:p>
          <a:p>
            <a:pPr marL="457200" indent="-457200">
              <a:buAutoNum type="arabicParenR"/>
            </a:pP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17 * 2 = 34.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29454" y="5701033"/>
            <a:ext cx="2214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1121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350" y="16190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В5 -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09332" y="182477"/>
            <a:ext cx="760131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ru-RU" b="1" dirty="0" smtClean="0"/>
              <a:t>Тема</a:t>
            </a:r>
            <a:r>
              <a:rPr lang="ru-RU" dirty="0" smtClean="0"/>
              <a:t>: умение исполнять алгоритм в среде формального исполнителя</a:t>
            </a:r>
            <a:endParaRPr lang="ru-RU" dirty="0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648700" y="6362700"/>
            <a:ext cx="495300" cy="495300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возврат 12">
            <a:hlinkClick r:id="rId2" action="ppaction://hlinksldjump" highlightClick="1"/>
          </p:cNvPr>
          <p:cNvSpPr/>
          <p:nvPr/>
        </p:nvSpPr>
        <p:spPr>
          <a:xfrm>
            <a:off x="8096250" y="6381750"/>
            <a:ext cx="552450" cy="476249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6" grpId="0"/>
      <p:bldP spid="7" grpId="0"/>
      <p:bldP spid="8" grpId="0"/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1" y="819150"/>
            <a:ext cx="853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кафе зашли 4 девушки: Лида, Аня, Настя и Оля. Перед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барной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стойкой стоят 4 стула разных цветов: синий, зеленый, красный и желтый.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Синий стул стоит около красного и того, на который сядет Оля.  желтый стул стоит с краю. Оля не сядет на зелёный стул.  Настя сядет только между Лидой и синим стулом. Выясните,  на каких стульях будут сидеть девушки. В ответе укажите первые буквы имен девушек, в том порядке, в котором они сели на красный, зелёный, синий и желтый стул соответственно. (Например, НОАЛ значит, что Настя села на красный стул, Оля – на зелёный, Аня – на синий, Лида – жёлтый.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350" y="16190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В6 - П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9332" y="258677"/>
            <a:ext cx="760131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умение строить и преобразовывать логические выражения</a:t>
            </a:r>
            <a:endParaRPr lang="ru-RU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702566" y="6495392"/>
            <a:ext cx="441434" cy="362607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135006" y="6495393"/>
            <a:ext cx="513693" cy="362606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90888" y="114300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9550" y="590550"/>
            <a:ext cx="88201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Для решения этой логической задачи воспользуемся табличным способом, в левом столбце запишем цвета стульев (первые буквы), а в верхней строке – первые буквы имен девушек.</a:t>
            </a:r>
            <a:endParaRPr lang="ru-RU" sz="2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247900" y="1587500"/>
          <a:ext cx="3600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</a:tblGrid>
              <a:tr h="334010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6600"/>
                          </a:solidFill>
                        </a:rPr>
                        <a:t>Л</a:t>
                      </a:r>
                      <a:endParaRPr lang="ru-RU" b="1" dirty="0">
                        <a:solidFill>
                          <a:srgbClr val="00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6600"/>
                          </a:solidFill>
                        </a:rPr>
                        <a:t>А</a:t>
                      </a:r>
                      <a:endParaRPr lang="ru-RU" b="1" dirty="0">
                        <a:solidFill>
                          <a:srgbClr val="00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6600"/>
                          </a:solidFill>
                        </a:rPr>
                        <a:t>Н</a:t>
                      </a:r>
                      <a:endParaRPr lang="ru-RU" b="1" dirty="0">
                        <a:solidFill>
                          <a:srgbClr val="00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6600"/>
                          </a:solidFill>
                        </a:rPr>
                        <a:t>О</a:t>
                      </a:r>
                      <a:endParaRPr lang="ru-RU" b="1" dirty="0">
                        <a:solidFill>
                          <a:srgbClr val="00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401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6600"/>
                          </a:solidFill>
                        </a:rPr>
                        <a:t>К</a:t>
                      </a:r>
                      <a:endParaRPr lang="ru-RU" b="1" dirty="0">
                        <a:solidFill>
                          <a:srgbClr val="00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401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6600"/>
                          </a:solidFill>
                        </a:rPr>
                        <a:t>З</a:t>
                      </a:r>
                      <a:endParaRPr lang="ru-RU" b="1" dirty="0">
                        <a:solidFill>
                          <a:srgbClr val="00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401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6600"/>
                          </a:solidFill>
                        </a:rPr>
                        <a:t>С</a:t>
                      </a:r>
                      <a:endParaRPr lang="ru-RU" b="1" dirty="0">
                        <a:solidFill>
                          <a:srgbClr val="00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401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6600"/>
                          </a:solidFill>
                        </a:rPr>
                        <a:t>Ж </a:t>
                      </a:r>
                      <a:endParaRPr lang="ru-RU" b="1" dirty="0">
                        <a:solidFill>
                          <a:srgbClr val="00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850" y="3429000"/>
            <a:ext cx="882015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Из первого предложения следует, что Оля не сядет ни на синий стул, ни на красный. Из второго предложения следует, что она не сядет и на зелёный, для неё остается только желтый стул. </a:t>
            </a:r>
          </a:p>
          <a:p>
            <a:pPr algn="just"/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Так как желтый стул уже занят, отметим это. </a:t>
            </a:r>
          </a:p>
          <a:p>
            <a:pPr algn="just"/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Настя и Лида не сядут на синий стул, значит на синий сядет Аня.</a:t>
            </a:r>
          </a:p>
          <a:p>
            <a:pPr algn="just"/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Так как синий стул стоит около красного и того, на который сядет Оля, а Оля села на желтый стул, который стоит с краю, то значит синий находится </a:t>
            </a:r>
            <a:r>
              <a:rPr lang="ru-RU" sz="20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между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красным и желтым стульями. Известно, что Настя сядет </a:t>
            </a:r>
            <a:r>
              <a:rPr lang="ru-RU" sz="20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между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синим стулом и Лидой, значит она сядет на красный стул, а зелёный остается для Лиды. </a:t>
            </a:r>
            <a:endParaRPr lang="ru-RU" sz="2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72154" y="6358235"/>
            <a:ext cx="2805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Н Л А О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76850" y="300990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76850" y="260985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76850" y="226695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76850" y="186690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76750" y="300990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52850" y="300990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43250" y="300990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0" y="266700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29050" y="220980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0" y="188595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33900" y="188595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95800" y="226695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38650" y="260985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86100" y="232410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86100" y="188595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28950" y="266700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Управляющая кнопка: далее 25">
            <a:hlinkClick r:id="" action="ppaction://hlinkshowjump?jump=nextslide" highlightClick="1"/>
          </p:cNvPr>
          <p:cNvSpPr/>
          <p:nvPr/>
        </p:nvSpPr>
        <p:spPr>
          <a:xfrm>
            <a:off x="8763000" y="6457950"/>
            <a:ext cx="381000" cy="400050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10" grpId="0"/>
      <p:bldP spid="11" grpId="0"/>
      <p:bldP spid="12" grpId="0"/>
      <p:bldP spid="13" grpId="0"/>
      <p:bldP spid="13" grpId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2352" y="1164008"/>
            <a:ext cx="8643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Скорость передачи данных через интернет-соединение составляет 256 Кбит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с. Необходимо передать на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ftp-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сервер  файл размером 1,5 Мб.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Определите количество полных секунд для передачи файла.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2857496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3419474"/>
            <a:ext cx="8323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Размер файла надо перевести в </a:t>
            </a:r>
            <a:r>
              <a:rPr lang="ru-RU" sz="24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Кбиты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и разделить на 256.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4143380"/>
            <a:ext cx="53335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1)  1,5 * 1024 * 8 =  12288 (Кбит)</a:t>
            </a:r>
          </a:p>
          <a:p>
            <a:r>
              <a:rPr lang="ru-RU" sz="28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2)  12288 : 256 = 48  (сек.)</a:t>
            </a:r>
            <a:endParaRPr lang="ru-RU" sz="2800" b="1" i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5643578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48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1785926"/>
            <a:ext cx="8715404" cy="1143008"/>
          </a:xfrm>
          <a:prstGeom prst="roundRect">
            <a:avLst/>
          </a:prstGeom>
          <a:solidFill>
            <a:schemeClr val="tx1">
              <a:alpha val="0"/>
            </a:schemeClr>
          </a:solidFill>
          <a:ln>
            <a:solidFill>
              <a:schemeClr val="tx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33350" y="16190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В7 - П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09332" y="163427"/>
            <a:ext cx="760131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умение определять скорость передачи информации при  заданной пропускной способности  канала.</a:t>
            </a:r>
            <a:endParaRPr lang="ru-RU" dirty="0"/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702566" y="6511158"/>
            <a:ext cx="441434" cy="346841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возврат 11">
            <a:hlinkClick r:id="rId2" action="ppaction://hlinksldjump" highlightClick="1"/>
          </p:cNvPr>
          <p:cNvSpPr/>
          <p:nvPr/>
        </p:nvSpPr>
        <p:spPr>
          <a:xfrm>
            <a:off x="8150772" y="6526924"/>
            <a:ext cx="497928" cy="331075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350" y="16190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В8 - П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9332" y="163427"/>
            <a:ext cx="760131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умение исполнять алгоритм , записанный на естественном  языке.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90500" y="833418"/>
            <a:ext cx="879798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Строки, содержащие последовательности цифр, задаются следующим алгоритмом. Первая строка состоит из одной цифры 2. Каждая следующая строка получается при выполнении следующих действий: если последняя цифра предыдущей строки меньше 5-ти, то сначала записываются все цифры предыдущей строки, а затем удвоенное значение последней цифры; если же последняя цифра предыдущей строки не меньше 5-ти, то сначала записывается последовательность цифр из предыдущей строки, а затем справа к ней приписываются  первые две цифры этой строки. Вот первые 4 строки, созданные по этому правилу:</a:t>
            </a:r>
          </a:p>
          <a:p>
            <a:pPr marL="457200" indent="-457200">
              <a:buAutoNum type="arabicParenR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457200" indent="-457200">
              <a:buAutoNum type="arabicParenR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marL="457200" indent="-457200">
              <a:buAutoNum type="arabicParenR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248</a:t>
            </a:r>
          </a:p>
          <a:p>
            <a:pPr marL="457200" indent="-457200">
              <a:buAutoNum type="arabicParenR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24824</a:t>
            </a:r>
          </a:p>
          <a:p>
            <a:pPr indent="-457200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Запишите последние 4 цифры подряд, стоящие в двенадцатой строке (считая слева направо).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718330" y="6511158"/>
            <a:ext cx="425669" cy="346841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8150772" y="6511159"/>
            <a:ext cx="497928" cy="346840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66950" y="615950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Символы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символов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Последний символ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248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24824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248248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0657" y="3443585"/>
            <a:ext cx="8753343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Количество символов в строке, начиная с 4-й, определяется по формуле:  </a:t>
            </a:r>
            <a:r>
              <a:rPr lang="en-US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 = (</a:t>
            </a:r>
            <a:r>
              <a:rPr lang="en-US" sz="2400" b="1" cap="none" spc="0" dirty="0" err="1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– 2)+ 3</a:t>
            </a:r>
            <a:r>
              <a:rPr lang="ru-RU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где </a:t>
            </a:r>
            <a:r>
              <a:rPr lang="en-US" sz="2400" b="1" dirty="0" err="1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номер строки.</a:t>
            </a:r>
          </a:p>
          <a:p>
            <a:pPr algn="just"/>
            <a:r>
              <a:rPr lang="ru-RU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Поскольку строки содержат последовательности одинаковых символов (248 248 и т.д.), расположенных именно в таком порядке, причем, четная строка заканчивается символом «4», а нечетная – символом «8», можем вычислить ответ для поставленной задачи.</a:t>
            </a:r>
            <a:endParaRPr lang="ru-RU" sz="2400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648700" y="6362700"/>
            <a:ext cx="495300" cy="495300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90500" y="95250"/>
          <a:ext cx="8877300" cy="691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"/>
                <a:gridCol w="7753350"/>
              </a:tblGrid>
              <a:tr h="327710">
                <a:tc>
                  <a:txBody>
                    <a:bodyPr/>
                    <a:lstStyle/>
                    <a:p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№ слайда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Тема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12 – Б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формальное исполнение алгоритма, записанного на естественном языке.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13 – Б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знания о файловой системе организации данных.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4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4" action="ppaction://hlinksldjump"/>
                        </a:rPr>
                        <a:t>14 - Б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знание технологии хранения, поиска и сортировки информации в базах данных.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5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5" action="ppaction://hlinksldjump"/>
                        </a:rPr>
                        <a:t>15- П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знание технологии обработки графической информации.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6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6" action="ppaction://hlinksldjump"/>
                        </a:rPr>
                        <a:t>16- Б 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знание технологии обработки информации в электронных  таблицах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7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7" action="ppaction://hlinksldjump"/>
                        </a:rPr>
                        <a:t>17- Б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знания о визуализации данных с помощью диаграмм и графиков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6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8" action="ppaction://hlinksldjump"/>
                        </a:rPr>
                        <a:t>A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8" action="ppaction://hlinksldjump"/>
                        </a:rPr>
                        <a:t>18 - В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умение исполнить алгоритм для конкретного исполнителя с фиксированным набором команд.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9" action="ppaction://hlinksldjump"/>
                        </a:rPr>
                        <a:t>В1 - Б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знания о методах измерения количества информации.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6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0" action="ppaction://hlinksldjump"/>
                        </a:rPr>
                        <a:t>В2 - Б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знание и умение использовать основные алгоритмические конструкции : следование, ветвление, цикл.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1" action="ppaction://hlinksldjump"/>
                        </a:rPr>
                        <a:t>В3 - П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знание позиционных систем счисления.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2" action="ppaction://hlinksldjump"/>
                        </a:rPr>
                        <a:t>В4 - В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умение строить и преобразовывать логические выражения.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3" action="ppaction://hlinksldjump"/>
                        </a:rPr>
                        <a:t>В5 - Б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умение исполнять алгоритм в среде формального исполнителя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4" action="ppaction://hlinksldjump"/>
                        </a:rPr>
                        <a:t>В6 – П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умение строить и преобразовывать логические выражения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6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5" action="ppaction://hlinksldjump"/>
                        </a:rPr>
                        <a:t>В7 – П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умение определять скорость передачи информации при  заданной пропускной способности  канала.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6" action="ppaction://hlinksldjump"/>
                        </a:rPr>
                        <a:t>В8 – П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умение исполнять алгоритм , записанный на естественном  языке.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17" action="ppaction://hlinksldjump"/>
                        </a:rPr>
                        <a:t>В9 –Б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знание базовых принципов организации и функционирования компьютерных сетей, адресации в сети.</a:t>
                      </a:r>
                    </a:p>
                    <a:p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66950" y="615950"/>
          <a:ext cx="60960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Символы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символов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Последний символ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248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24824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248248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43302" y="6027003"/>
            <a:ext cx="3024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4 8 2 4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648700" y="6362700"/>
            <a:ext cx="495300" cy="495300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00102" y="577334"/>
            <a:ext cx="1842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 = (</a:t>
            </a:r>
            <a:r>
              <a:rPr lang="en-US" sz="2400" b="1" dirty="0" err="1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– 2)+ 3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904856"/>
            <a:ext cx="87154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Необходимо получить доступ к фотографии с именем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grade89.jpg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которая выложена на сайте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foto.com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каталоге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school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таблице фрагменты  адреса файла закодированы буквами от А до И. Запищите последовательность этих букв, кодирующую адрес указанного файла  в сети Интернет.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49" y="2957506"/>
          <a:ext cx="706429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228"/>
                <a:gridCol w="575515"/>
                <a:gridCol w="825963"/>
                <a:gridCol w="1276771"/>
                <a:gridCol w="872599"/>
                <a:gridCol w="953779"/>
                <a:gridCol w="610059"/>
                <a:gridCol w="7833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EFF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14876" y="338613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http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0694" y="3386134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.com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72264" y="338613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72330" y="3386134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foto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7554" y="338613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grade89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00298" y="338613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.jpg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28794" y="3386134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://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5786" y="338613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school/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14876" y="338613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http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28794" y="3386134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://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72330" y="3386134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foto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00694" y="3386134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.com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72264" y="338613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57554" y="338613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grade89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00298" y="338613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.jpg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5786" y="338613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school/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43240" y="585789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50136" y="5857893"/>
            <a:ext cx="478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14744" y="5857892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67836" y="585789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14810" y="5857892"/>
            <a:ext cx="489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93144" y="585789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39406" y="585789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07458" y="5857892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57356" y="5896293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42950" y="3915077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350" y="16190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В9 -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09332" y="163427"/>
            <a:ext cx="760131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знание базовых принципов организации и функционирования компьютерных сетей, адресации в сети.</a:t>
            </a:r>
            <a:endParaRPr lang="ru-RU" dirty="0"/>
          </a:p>
        </p:txBody>
      </p:sp>
      <p:sp>
        <p:nvSpPr>
          <p:cNvPr id="36" name="Управляющая кнопка: далее 35">
            <a:hlinkClick r:id="" action="ppaction://hlinkshowjump?jump=nextslide" highlightClick="1"/>
          </p:cNvPr>
          <p:cNvSpPr/>
          <p:nvPr/>
        </p:nvSpPr>
        <p:spPr>
          <a:xfrm>
            <a:off x="8718330" y="6495392"/>
            <a:ext cx="425669" cy="362607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Управляющая кнопка: возврат 36">
            <a:hlinkClick r:id="rId2" action="ppaction://hlinksldjump" highlightClick="1"/>
          </p:cNvPr>
          <p:cNvSpPr/>
          <p:nvPr/>
        </p:nvSpPr>
        <p:spPr>
          <a:xfrm>
            <a:off x="8166538" y="6495393"/>
            <a:ext cx="482162" cy="362606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-0.43316 0.28356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" y="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0718 L -0.06875 0.27963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1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85185E-6 L -0.59844 0.28611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9" y="1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1 1.85185E-6 L -0.36493 0.28588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" y="1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48148E-6 L -0.40955 0.28356 " pathEditMode="relative" rAng="0" ptsTypes="AA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" y="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6 0.00787 L 0.22969 0.2868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-0.00255 L 0.05469 0.28356 " pathEditMode="relative" rAng="0" ptsTypes="AA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" y="1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21 -0.0132 L 0.27031 0.28079 " pathEditMode="relative" rAng="0" ptsTypes="AA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8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350" y="16190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В10 - П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9332" y="163427"/>
            <a:ext cx="760131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умение осуществлять поиск  информации в Интернет.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90452" y="516308"/>
            <a:ext cx="864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 таблице приведены запросы к поисковому серверу. Расположите обозначения запросов в порядке убывания количества найденных страниц. В данной поисковой системе: символ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обозначает обязательное вхождение слов в предложение (логическое И); символ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обозначает поиск любого из заданных слов (логическое ИЛИ).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686050" y="2825750"/>
          <a:ext cx="6192000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/>
                <a:gridCol w="586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автобусы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грузовики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легковые)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|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автобусы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грузовики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легковые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&amp;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мотоциклы) 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|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автобусы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грузовики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|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легковые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|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мотоциклы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|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автобусы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6700" y="4257977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523875" y="5372100"/>
            <a:ext cx="1039202" cy="1095375"/>
            <a:chOff x="1228725" y="5505450"/>
            <a:chExt cx="1039202" cy="1095375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28725" y="5505450"/>
              <a:ext cx="1039202" cy="1095375"/>
            </a:xfrm>
            <a:prstGeom prst="rect">
              <a:avLst/>
            </a:prstGeom>
            <a:solidFill>
              <a:srgbClr val="FFC000">
                <a:alpha val="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6" name="TextBox 15"/>
            <p:cNvSpPr txBox="1"/>
            <p:nvPr/>
          </p:nvSpPr>
          <p:spPr>
            <a:xfrm>
              <a:off x="1600200" y="5924550"/>
              <a:ext cx="19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919288" y="5219482"/>
            <a:ext cx="1433512" cy="1486118"/>
            <a:chOff x="3328988" y="4995646"/>
            <a:chExt cx="1433512" cy="1486118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28988" y="4995646"/>
              <a:ext cx="1433512" cy="1486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" name="TextBox 17"/>
            <p:cNvSpPr txBox="1"/>
            <p:nvPr/>
          </p:nvSpPr>
          <p:spPr>
            <a:xfrm>
              <a:off x="3600450" y="5143500"/>
              <a:ext cx="19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г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29100" y="5276850"/>
              <a:ext cx="19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л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29050" y="5715000"/>
              <a:ext cx="19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4033008" y="5208444"/>
            <a:ext cx="1472442" cy="1459056"/>
            <a:chOff x="5423658" y="4979844"/>
            <a:chExt cx="1472442" cy="1459056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423658" y="4979844"/>
              <a:ext cx="1472442" cy="1459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TextBox 20"/>
            <p:cNvSpPr txBox="1"/>
            <p:nvPr/>
          </p:nvSpPr>
          <p:spPr>
            <a:xfrm>
              <a:off x="5695950" y="5105400"/>
              <a:ext cx="19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г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29350" y="5105400"/>
              <a:ext cx="19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л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676900" y="5715000"/>
              <a:ext cx="19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м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48400" y="5695950"/>
              <a:ext cx="19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6243638" y="5248274"/>
            <a:ext cx="1223962" cy="1347733"/>
            <a:chOff x="7405688" y="5019674"/>
            <a:chExt cx="1223962" cy="134773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405688" y="5019674"/>
              <a:ext cx="1223962" cy="1347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5" name="TextBox 24"/>
            <p:cNvSpPr txBox="1"/>
            <p:nvPr/>
          </p:nvSpPr>
          <p:spPr>
            <a:xfrm>
              <a:off x="7600950" y="5695950"/>
              <a:ext cx="19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м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172450" y="5657850"/>
              <a:ext cx="19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153400" y="5086350"/>
              <a:ext cx="19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л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600950" y="5086350"/>
              <a:ext cx="19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г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266700" y="4610100"/>
            <a:ext cx="8477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Логическая связка И сужает границы поиска, а логическая связка ИЛИ – расширяет. Это можно увидеть  на диаграммах.</a:t>
            </a:r>
            <a:endParaRPr lang="ru-RU" sz="2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2400" y="615315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endParaRPr lang="ru-RU" sz="2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95450" y="611505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endParaRPr lang="ru-RU" sz="2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48100" y="611505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endParaRPr lang="ru-RU" sz="2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981700" y="607695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Г)</a:t>
            </a:r>
            <a:endParaRPr lang="ru-RU" sz="2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43802" y="5013424"/>
            <a:ext cx="1500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 Б В А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Управляющая кнопка: далее 38">
            <a:hlinkClick r:id="" action="ppaction://hlinkshowjump?jump=nextslide" highlightClick="1"/>
          </p:cNvPr>
          <p:cNvSpPr/>
          <p:nvPr/>
        </p:nvSpPr>
        <p:spPr>
          <a:xfrm>
            <a:off x="8702566" y="6542690"/>
            <a:ext cx="441434" cy="315310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Управляющая кнопка: возврат 39">
            <a:hlinkClick r:id="rId6" action="ppaction://hlinksldjump" highlightClick="1"/>
          </p:cNvPr>
          <p:cNvSpPr/>
          <p:nvPr/>
        </p:nvSpPr>
        <p:spPr>
          <a:xfrm>
            <a:off x="8166538" y="6511159"/>
            <a:ext cx="482162" cy="346840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/>
      <p:bldP spid="35" grpId="0"/>
      <p:bldP spid="36" grpId="0"/>
      <p:bldP spid="37" grpId="0"/>
      <p:bldP spid="3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8072061" y="5218368"/>
            <a:ext cx="772510" cy="331076"/>
          </a:xfrm>
          <a:prstGeom prst="roundRect">
            <a:avLst/>
          </a:prstGeom>
          <a:solidFill>
            <a:srgbClr val="FFFF00"/>
          </a:solidFill>
          <a:ln w="158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135112" y="5533680"/>
            <a:ext cx="772510" cy="331076"/>
          </a:xfrm>
          <a:prstGeom prst="roundRect">
            <a:avLst/>
          </a:prstGeom>
          <a:solidFill>
            <a:srgbClr val="FFFF00"/>
          </a:solidFill>
          <a:ln w="158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33350" y="16190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С1 - П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24304" y="63064"/>
            <a:ext cx="760131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/>
              <a:t>Тема</a:t>
            </a:r>
            <a:r>
              <a:rPr lang="ru-RU" dirty="0" smtClean="0"/>
              <a:t>: умение прочесть фрагмент программы на языке программирования и исправить допущенные ошибки.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30933" r="34393" b="9785"/>
          <a:stretch>
            <a:fillRect/>
          </a:stretch>
        </p:blipFill>
        <p:spPr bwMode="auto">
          <a:xfrm>
            <a:off x="349797" y="795994"/>
            <a:ext cx="1900487" cy="155306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6" name="Прямоугольник 5"/>
          <p:cNvSpPr/>
          <p:nvPr/>
        </p:nvSpPr>
        <p:spPr>
          <a:xfrm>
            <a:off x="2300256" y="712866"/>
            <a:ext cx="6843744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Требовалось записать программу, которая принимает координаты точки на плоскости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действительные числа) и определяет принадлежность точки заштрихованной области (включая её границы) на рис.1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Программист торопился и написал программу неправильно.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49828" y="2147528"/>
            <a:ext cx="76976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Рис. 1</a:t>
            </a:r>
            <a:endParaRPr lang="ru-RU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8014" y="2538248"/>
            <a:ext cx="331076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Паскаль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x,y:real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begin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(x, y)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(x&lt;=0) and (x&gt;=-l) and (y&gt;=x*x*x)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(‘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принадлежит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(x&gt;=0) and (x&lt;=l ) and (y&lt;=x*x*x)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(‘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принадлежит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('He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принадлежит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')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end.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5600" y="2320156"/>
            <a:ext cx="6130986" cy="2067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Последовательно выполните следующее:</a:t>
            </a:r>
          </a:p>
          <a:p>
            <a:pPr algn="just">
              <a:lnSpc>
                <a:spcPts val="22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1) приведите пример таких чисел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у), для  которых программа неправильно решает задачу;</a:t>
            </a:r>
          </a:p>
          <a:p>
            <a:pPr algn="just">
              <a:lnSpc>
                <a:spcPts val="22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2) укажите, как можно доработать программу, чтобы не было случаев неправильной её работы. (Существует несколько вариантов сделать это, в ответе укажите любой из них.)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45933" y="4053012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718330" y="6526924"/>
            <a:ext cx="425669" cy="331076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482669" y="4367049"/>
            <a:ext cx="5440613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AutoNum type="arabicParenR"/>
            </a:pPr>
            <a:r>
              <a:rPr lang="ru-RU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Для чисел (</a:t>
            </a:r>
            <a:r>
              <a:rPr lang="en-US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x=0.5, y =-1)  </a:t>
            </a:r>
            <a:r>
              <a:rPr lang="ru-RU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программа неправильно решает задачу.</a:t>
            </a:r>
            <a:endParaRPr lang="en-US" b="1" dirty="0" smtClean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b="1" dirty="0" smtClean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arenR" startAt="2"/>
            </a:pPr>
            <a:r>
              <a:rPr lang="en-US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if (x&lt;=0) and (x&gt;=</a:t>
            </a:r>
            <a:r>
              <a:rPr lang="ru-RU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-1) and (y&gt;=x*x*x) and (y&lt;=0) </a:t>
            </a:r>
            <a:r>
              <a:rPr lang="ru-RU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(x&gt;=0) and (x&lt;= -1) and (y&lt;=x*x*x) and (y&gt;=0)  then </a:t>
            </a:r>
            <a:r>
              <a:rPr lang="en-US" b="1" dirty="0" err="1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US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(‘</a:t>
            </a:r>
            <a:r>
              <a:rPr lang="ru-RU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принадлежит</a:t>
            </a:r>
            <a:r>
              <a:rPr lang="en-US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else </a:t>
            </a:r>
            <a:r>
              <a:rPr lang="en-US" b="1" dirty="0" err="1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US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(‘</a:t>
            </a:r>
            <a:r>
              <a:rPr lang="ru-RU" b="1" dirty="0" err="1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непринадлежит</a:t>
            </a:r>
            <a:r>
              <a:rPr lang="en-US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’);</a:t>
            </a:r>
            <a:endParaRPr lang="ru-RU" b="1" cap="none" spc="0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лок-схема: узел 12"/>
          <p:cNvSpPr/>
          <p:nvPr/>
        </p:nvSpPr>
        <p:spPr>
          <a:xfrm>
            <a:off x="1355834" y="1827711"/>
            <a:ext cx="77251" cy="79917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4040" y="197069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(x=0.5, y=-1)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24100" y="1200150"/>
            <a:ext cx="1257300" cy="523220"/>
          </a:xfrm>
          <a:prstGeom prst="rect">
            <a:avLst/>
          </a:prstGeom>
          <a:solidFill>
            <a:srgbClr val="FFFF99"/>
          </a:solidFill>
          <a:ln w="222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(x&lt;=0)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90750" y="1200150"/>
            <a:ext cx="3333750" cy="523220"/>
          </a:xfrm>
          <a:prstGeom prst="rect">
            <a:avLst/>
          </a:prstGeom>
          <a:solidFill>
            <a:srgbClr val="FFFF99"/>
          </a:solidFill>
          <a:ln w="222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(x&lt;=0) and (x&gt;=-1)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09800" y="1200150"/>
            <a:ext cx="5391150" cy="523220"/>
          </a:xfrm>
          <a:prstGeom prst="rect">
            <a:avLst/>
          </a:prstGeom>
          <a:solidFill>
            <a:srgbClr val="FFFF99"/>
          </a:solidFill>
          <a:ln w="222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(x&lt;=0)  and (x&gt;=-1) and (y&gt;=x</a:t>
            </a:r>
            <a:r>
              <a:rPr lang="en-US" sz="2800" b="1" baseline="30000" dirty="0" smtClean="0">
                <a:solidFill>
                  <a:srgbClr val="C00000"/>
                </a:solidFill>
              </a:rPr>
              <a:t>3</a:t>
            </a:r>
            <a:r>
              <a:rPr lang="en-US" sz="2800" b="1" dirty="0" smtClean="0">
                <a:solidFill>
                  <a:srgbClr val="C00000"/>
                </a:solidFill>
              </a:rPr>
              <a:t>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57400" y="1143000"/>
            <a:ext cx="7086600" cy="584775"/>
          </a:xfrm>
          <a:prstGeom prst="rect">
            <a:avLst/>
          </a:prstGeom>
          <a:solidFill>
            <a:srgbClr val="FFFF99"/>
          </a:solidFill>
          <a:ln w="222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(x&lt;=0)  and (x&gt;=-1) and (y&gt;=x</a:t>
            </a:r>
            <a:r>
              <a:rPr lang="en-US" sz="2800" b="1" baseline="30000" dirty="0" smtClean="0">
                <a:solidFill>
                  <a:srgbClr val="C00000"/>
                </a:solidFill>
              </a:rPr>
              <a:t>3</a:t>
            </a:r>
            <a:r>
              <a:rPr lang="en-US" sz="2800" b="1" dirty="0" smtClean="0">
                <a:solidFill>
                  <a:srgbClr val="C00000"/>
                </a:solidFill>
              </a:rPr>
              <a:t>) and (y&lt;=0)</a:t>
            </a:r>
            <a:r>
              <a:rPr lang="en-US" sz="3200" b="1" dirty="0" smtClean="0">
                <a:solidFill>
                  <a:srgbClr val="C00000"/>
                </a:solidFill>
              </a:rPr>
              <a:t>  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pSp>
        <p:nvGrpSpPr>
          <p:cNvPr id="51" name="Группа 50"/>
          <p:cNvGrpSpPr/>
          <p:nvPr/>
        </p:nvGrpSpPr>
        <p:grpSpPr>
          <a:xfrm>
            <a:off x="364576" y="567553"/>
            <a:ext cx="1696443" cy="2254472"/>
            <a:chOff x="6134757" y="3026973"/>
            <a:chExt cx="1696443" cy="2254472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134757" y="3029962"/>
              <a:ext cx="1695450" cy="2251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5" name="TextBox 34"/>
            <p:cNvSpPr txBox="1"/>
            <p:nvPr/>
          </p:nvSpPr>
          <p:spPr>
            <a:xfrm rot="16200000">
              <a:off x="7062959" y="4745420"/>
              <a:ext cx="5990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x= 1</a:t>
              </a:r>
              <a:endParaRPr lang="ru-RU" dirty="0"/>
            </a:p>
          </p:txBody>
        </p:sp>
        <p:sp>
          <p:nvSpPr>
            <p:cNvPr id="36" name="TextBox 35"/>
            <p:cNvSpPr txBox="1"/>
            <p:nvPr/>
          </p:nvSpPr>
          <p:spPr>
            <a:xfrm rot="16200000">
              <a:off x="6164309" y="3310707"/>
              <a:ext cx="5990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x=-1</a:t>
              </a:r>
              <a:endParaRPr lang="ru-RU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84582" y="3026973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ru-RU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535926" y="4083257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ru-RU" dirty="0"/>
            </a:p>
          </p:txBody>
        </p:sp>
        <p:sp>
          <p:nvSpPr>
            <p:cNvPr id="44" name="TextBox 43"/>
            <p:cNvSpPr txBox="1"/>
            <p:nvPr/>
          </p:nvSpPr>
          <p:spPr>
            <a:xfrm rot="18310418">
              <a:off x="6967922" y="3504398"/>
              <a:ext cx="7202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y= x</a:t>
              </a:r>
              <a:r>
                <a:rPr lang="en-US" baseline="30000" dirty="0" smtClean="0"/>
                <a:t>3</a:t>
              </a:r>
              <a:endParaRPr lang="ru-RU" baseline="30000" dirty="0"/>
            </a:p>
          </p:txBody>
        </p:sp>
      </p:grpSp>
      <p:pic>
        <p:nvPicPr>
          <p:cNvPr id="5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532" y="583322"/>
            <a:ext cx="2033755" cy="280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83317"/>
            <a:ext cx="2049516" cy="2845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" name="TextBox 38"/>
          <p:cNvSpPr txBox="1"/>
          <p:nvPr/>
        </p:nvSpPr>
        <p:spPr>
          <a:xfrm>
            <a:off x="8959269" y="40202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pSp>
        <p:nvGrpSpPr>
          <p:cNvPr id="53" name="Группа 52"/>
          <p:cNvGrpSpPr/>
          <p:nvPr/>
        </p:nvGrpSpPr>
        <p:grpSpPr>
          <a:xfrm>
            <a:off x="15760" y="567562"/>
            <a:ext cx="2144114" cy="2822024"/>
            <a:chOff x="0" y="2979676"/>
            <a:chExt cx="1867315" cy="2470670"/>
          </a:xfrm>
        </p:grpSpPr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0" y="2987566"/>
              <a:ext cx="1847850" cy="2457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5" name="TextBox 24"/>
            <p:cNvSpPr txBox="1"/>
            <p:nvPr/>
          </p:nvSpPr>
          <p:spPr>
            <a:xfrm rot="16200000">
              <a:off x="-114879" y="3421064"/>
              <a:ext cx="5990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x=-1</a:t>
              </a:r>
              <a:endParaRPr lang="ru-RU" dirty="0"/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1130610" y="4966136"/>
              <a:ext cx="5990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x= 1</a:t>
              </a:r>
              <a:endParaRPr lang="ru-RU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04937" y="2979676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ru-RU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572041" y="4130556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ru-RU" dirty="0"/>
            </a:p>
          </p:txBody>
        </p:sp>
        <p:sp>
          <p:nvSpPr>
            <p:cNvPr id="33" name="TextBox 32"/>
            <p:cNvSpPr txBox="1"/>
            <p:nvPr/>
          </p:nvSpPr>
          <p:spPr>
            <a:xfrm rot="18310418">
              <a:off x="909450" y="3488633"/>
              <a:ext cx="7202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y= x</a:t>
              </a:r>
              <a:r>
                <a:rPr lang="en-US" baseline="30000" dirty="0" smtClean="0"/>
                <a:t>3</a:t>
              </a:r>
              <a:endParaRPr lang="ru-RU" baseline="30000" dirty="0"/>
            </a:p>
          </p:txBody>
        </p:sp>
      </p:grpSp>
      <p:sp>
        <p:nvSpPr>
          <p:cNvPr id="60" name="Управляющая кнопка: возврат 59">
            <a:hlinkClick r:id="rId8" action="ppaction://hlinksldjump" highlightClick="1"/>
          </p:cNvPr>
          <p:cNvSpPr/>
          <p:nvPr/>
        </p:nvSpPr>
        <p:spPr>
          <a:xfrm>
            <a:off x="8135006" y="6511159"/>
            <a:ext cx="513693" cy="346840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0" grpId="0"/>
      <p:bldP spid="13" grpId="0" animBg="1"/>
      <p:bldP spid="14" grpId="0"/>
      <p:bldP spid="24" grpId="0" animBg="1"/>
      <p:bldP spid="27" grpId="0" animBg="1"/>
      <p:bldP spid="28" grpId="0" animBg="1"/>
      <p:bldP spid="1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89183" y="3594528"/>
            <a:ext cx="3358058" cy="2538248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33350" y="16190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С2 - В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24304" y="63064"/>
            <a:ext cx="7601318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умения написать короткую (10 – 15 строк ) простую программу  например, обработки массива ) на языке программирования или  записать алгоритм на естественном языке.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4976" y="1005842"/>
            <a:ext cx="8704072" cy="50937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ts val="22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Дан целочисленный массив из 25 элементов. Элементы массива могут принимать значения от 30 до 50 — количество яблок в одном ящике. Опишите на русском языке или на одном из языков программирования алгоритм, который среди ящиков с количеством яблок больше сорока находит номер ящика с самыми крупными яблоками. Гарантируется, что такой ящик один. (Вес яблок во всех  ящиках одинаковый.)</a:t>
            </a:r>
          </a:p>
          <a:p>
            <a:pPr algn="just">
              <a:lnSpc>
                <a:spcPts val="22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Исходные данные объявлены так, как показано ниже. Запрещается использовать не объявленные  переменные, но разрешается не использовать часть из них.</a:t>
            </a:r>
          </a:p>
          <a:p>
            <a:r>
              <a:rPr lang="ru-RU" sz="2000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Паскаль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const N = 25;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A:array[1..N]  of integer;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j,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min:integer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begin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:=l to N do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(A[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]);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. . 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49862" y="6511158"/>
            <a:ext cx="394138" cy="346841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574728" y="3328450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976300" y="3721100"/>
          <a:ext cx="4251417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00"/>
                <a:gridCol w="720000"/>
                <a:gridCol w="720000"/>
                <a:gridCol w="648000"/>
                <a:gridCol w="720000"/>
                <a:gridCol w="68741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A[</a:t>
                      </a:r>
                      <a:r>
                        <a:rPr lang="en-US" sz="2400" dirty="0" err="1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40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endParaRPr lang="ru-RU" sz="2400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3600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3600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3600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3600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endParaRPr lang="ru-RU" sz="3600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20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endParaRPr lang="ru-RU" sz="2000" b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619500" y="4760754"/>
            <a:ext cx="5391150" cy="188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</a:pPr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Допустим, </a:t>
            </a:r>
            <a:r>
              <a:rPr lang="en-US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номер ящика, </a:t>
            </a:r>
            <a:r>
              <a:rPr lang="en-US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A[</a:t>
            </a:r>
            <a:r>
              <a:rPr lang="en-US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– количество яблок в ящике.</a:t>
            </a:r>
          </a:p>
          <a:p>
            <a:pPr algn="just">
              <a:lnSpc>
                <a:spcPts val="2000"/>
              </a:lnSpc>
            </a:pPr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Поскольку масса ящиков одинакова, то чем крупнее в ящике яблоки, тем меньше их количество. Поэтому задача сводится к нахождению наименьшего элемента среди тех, числовые значения которых</a:t>
            </a:r>
            <a:r>
              <a:rPr lang="en-US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больше 40.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1" y="2933700"/>
            <a:ext cx="3657599" cy="3924300"/>
            <a:chOff x="584638" y="1023775"/>
            <a:chExt cx="4081798" cy="3259277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584638" y="1023775"/>
              <a:ext cx="4030986" cy="3259277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762001" y="1150350"/>
              <a:ext cx="3904435" cy="2939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j :=1; min := 50;</a:t>
              </a:r>
              <a:endParaRPr lang="ru-RU" sz="28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for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:= 1  to  N  do</a:t>
              </a:r>
              <a:endParaRPr lang="ru-RU" sz="28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if  (A[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]</a:t>
              </a:r>
              <a:r>
                <a:rPr lang="ru-RU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&gt;</a:t>
              </a:r>
              <a:r>
                <a:rPr lang="ru-RU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40) and  (A[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]</a:t>
              </a:r>
              <a:r>
                <a:rPr lang="ru-RU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&lt;</a:t>
              </a:r>
              <a:r>
                <a:rPr lang="ru-RU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min) then</a:t>
              </a:r>
              <a:endParaRPr lang="ru-RU" sz="28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begin</a:t>
              </a:r>
              <a:endParaRPr lang="ru-RU" sz="28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j :=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;  min := A[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];</a:t>
              </a:r>
              <a:endParaRPr lang="ru-RU" sz="28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end</a:t>
              </a:r>
              <a:r>
                <a:rPr lang="ru-RU" sz="2800" b="1" dirty="0" smtClean="0">
                  <a:latin typeface="Times New Roman" pitchFamily="18" charset="0"/>
                  <a:cs typeface="Times New Roman" pitchFamily="18" charset="0"/>
                </a:rPr>
                <a:t>;</a:t>
              </a:r>
            </a:p>
            <a:p>
              <a:r>
                <a:rPr lang="ru-RU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writeln</a:t>
              </a:r>
              <a:r>
                <a:rPr lang="ru-RU" sz="2800" b="1" dirty="0" smtClean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ru-RU" sz="2800" b="1" dirty="0" smtClean="0">
                  <a:latin typeface="Times New Roman" pitchFamily="18" charset="0"/>
                  <a:cs typeface="Times New Roman" pitchFamily="18" charset="0"/>
                </a:rPr>
                <a:t>);</a:t>
              </a:r>
              <a:endParaRPr lang="ru-RU" sz="2400" dirty="0"/>
            </a:p>
          </p:txBody>
        </p:sp>
      </p:grpSp>
      <p:sp>
        <p:nvSpPr>
          <p:cNvPr id="17" name="Управляющая кнопка: возврат 16">
            <a:hlinkClick r:id="rId2" action="ppaction://hlinksldjump" highlightClick="1"/>
          </p:cNvPr>
          <p:cNvSpPr/>
          <p:nvPr/>
        </p:nvSpPr>
        <p:spPr>
          <a:xfrm>
            <a:off x="8135006" y="6526924"/>
            <a:ext cx="513693" cy="331075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350" y="16190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С3 - В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24304" y="63064"/>
            <a:ext cx="760131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у</a:t>
            </a:r>
            <a:r>
              <a:rPr lang="ru-RU" dirty="0" smtClean="0"/>
              <a:t>мение построить дерево игры по заданному алгоритму и  обосновать выигрышную стратегию.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5310" y="709444"/>
            <a:ext cx="860797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Два игрока играют в "Верёвку". Игроки ходят по очереди. В начале игры верёвка имеет длину 14 см. Ход состоит в том, что игрок отрезает от верёвки кусок длиной 3 или 4 см. Выигрывает тот игрок, на чьём ходе закончится верёвка (последний выигрышный ход может быть &lt; 3). Кто выиграет при безошибочной игре двух игроков — игрок, делающий первый ход, или игрок, делающий второй ход? Ответ обоснуйте.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36483" y="2680125"/>
            <a:ext cx="86395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ru-RU" b="1" dirty="0" smtClean="0">
                <a:solidFill>
                  <a:srgbClr val="003300"/>
                </a:solidFill>
              </a:rPr>
              <a:t>Выигрывает второй игрок. Для доказательства рассмотрим неполное дерево игры, оформленное в виде таблицы, где в каждой ячейке записана длина куска верёвки, оставшегося после хода игрока. Для первого игрока указаны все варианты ходов, для второго — выигрышные ходы.</a:t>
            </a:r>
            <a:endParaRPr lang="ru-RU" b="1" dirty="0">
              <a:solidFill>
                <a:srgbClr val="0033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04649" y="4042280"/>
          <a:ext cx="47520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000"/>
                <a:gridCol w="1188000"/>
                <a:gridCol w="1188000"/>
                <a:gridCol w="1188000"/>
              </a:tblGrid>
              <a:tr h="3240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ход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ход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ход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ход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1-й игрок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2-й игрок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1-й игрок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2-й игрок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4000">
                <a:tc rowSpan="2"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– 3 = 11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– 4 = 7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– 3 = 4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– 4 = 0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4000">
                <a:tc vMerge="1"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– 4 = 3 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– 3 = 0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4000">
                <a:tc rowSpan="4"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– 4 = 10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ru-RU" sz="1600" b="1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3 = 7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– 3 = 4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– 4 = 0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4000">
                <a:tc vMerge="1"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– 4 = 3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– 3 = 0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4000">
                <a:tc vMerge="1"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– 4 = 6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– 3 = 3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– 3 = 0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4000">
                <a:tc vMerge="1"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– 4 = 2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– 3=  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6960" y="2349661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49913" y="4146331"/>
            <a:ext cx="37679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003300"/>
                </a:solidFill>
              </a:rPr>
              <a:t>Таблица содержит все возможные варианты ходов первого игрока. Из неё видно, что при любом ходе первого игрока у второго имеется ход, приводящий к победе.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18330" y="6542690"/>
            <a:ext cx="425669" cy="315310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возврат 10">
            <a:hlinkClick r:id="rId2" action="ppaction://hlinksldjump" highlightClick="1"/>
          </p:cNvPr>
          <p:cNvSpPr/>
          <p:nvPr/>
        </p:nvSpPr>
        <p:spPr>
          <a:xfrm>
            <a:off x="8119240" y="6526924"/>
            <a:ext cx="529459" cy="331075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350" y="161908"/>
            <a:ext cx="108585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С4 - В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24304" y="63064"/>
            <a:ext cx="760131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умение создавать собственные программы (30 – 50 строк ) для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решения задач средней сложности.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3778" y="772508"/>
            <a:ext cx="8671036" cy="5991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64-квартирном доме проводится проверка долгов жильцов по оплате коммунальных услуг. Для формирования сообщений о накопившемся долге выбираются номера квартир, долг которых превышает максимальный долг по всем квартирам более чем на 80%. Если долги у всех одинаковые, то выбираются первые 60% квартир-должников, начиная с минимального номера (округлять следует в меньшую сторону, например, при пяти должниках будут выбраны первые 3 квартиры-должника).</a:t>
            </a:r>
          </a:p>
          <a:p>
            <a:pPr algn="just">
              <a:lnSpc>
                <a:spcPts val="2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Напишите эффективную по времени работы и по используемой памяти программу (укажите используемую версию языка программирования, например,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Borland Pascal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7.0), которая выбирает номера необходимых квартир.</a:t>
            </a:r>
          </a:p>
          <a:p>
            <a:pPr algn="just">
              <a:lnSpc>
                <a:spcPts val="2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На вход программы сначала подаётся число квартир-должников N. В каждой из следующих N строк находится  сведения о долге одной  из квартир в формате: </a:t>
            </a:r>
          </a:p>
          <a:p>
            <a:pPr algn="just">
              <a:lnSpc>
                <a:spcPts val="2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&lt; Фамилия &gt; &lt;Имя&gt; &lt; квартира &gt; &lt;долг&gt;, где &lt; Фамилия &gt; — строка,  состоящая не более чем из 20 символов,</a:t>
            </a:r>
          </a:p>
          <a:p>
            <a:pPr>
              <a:lnSpc>
                <a:spcPts val="2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&lt;Имя&gt; — строка, состоящая не более чем из 15 символов,</a:t>
            </a:r>
          </a:p>
          <a:p>
            <a:pPr>
              <a:lnSpc>
                <a:spcPts val="2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&lt;квартира&gt; — целое положительное число от 1 до 64,</a:t>
            </a:r>
          </a:p>
          <a:p>
            <a:pPr>
              <a:lnSpc>
                <a:spcPts val="2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&lt;долг&gt; — положительное вещественное число.</a:t>
            </a:r>
          </a:p>
          <a:p>
            <a:pPr>
              <a:lnSpc>
                <a:spcPts val="2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&lt;Фамилия&gt; и &lt;Имя&gt;, &lt;Имя&gt; и &lt;квартира&gt;,  &lt;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квартира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&gt;  и &lt;долг&gt;  разделены одним пробелом.</a:t>
            </a:r>
          </a:p>
          <a:p>
            <a:pPr>
              <a:lnSpc>
                <a:spcPts val="2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Пример входной строки:</a:t>
            </a:r>
          </a:p>
          <a:p>
            <a:pPr>
              <a:lnSpc>
                <a:spcPts val="2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Иванов Иван 1 107.39</a:t>
            </a:r>
          </a:p>
          <a:p>
            <a:pPr>
              <a:lnSpc>
                <a:spcPts val="2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Программа должна  выводить номера квартир-должников, подходящих по условию. Гарантируется, что максимальный  долг не превышает 3000 и каждая квартира во вводимых данных присутствует ровно один раз.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8135006" y="6495393"/>
            <a:ext cx="513693" cy="362606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702566" y="6511158"/>
            <a:ext cx="441434" cy="346841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0477" y="114300"/>
            <a:ext cx="2954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 </a:t>
            </a:r>
            <a:r>
              <a:rPr lang="ru-RU" sz="2000" dirty="0" smtClean="0"/>
              <a:t>Паскаль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45887"/>
            <a:ext cx="4533899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const  F = 64;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cnt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: array[1..F] of real;  </a:t>
            </a:r>
            <a:r>
              <a:rPr lang="ru-RU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:  char;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z,  max, </a:t>
            </a:r>
            <a:r>
              <a:rPr lang="en-US" sz="2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sim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: real; </a:t>
            </a:r>
            <a:r>
              <a:rPr lang="en-US" sz="2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fit,  N:  integer;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begin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for </a:t>
            </a:r>
            <a:r>
              <a:rPr lang="en-US" sz="2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:= 1  to  F do  </a:t>
            </a:r>
            <a:r>
              <a:rPr lang="en-US" sz="2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cnt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]  := 0;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(N);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max:=0;  sum:=0;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for </a:t>
            </a:r>
            <a:r>
              <a:rPr lang="en-US" sz="2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:= 1 to N do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begin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repeat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read(c);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until </a:t>
            </a:r>
            <a:r>
              <a:rPr lang="ru-RU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‘ '; {</a:t>
            </a:r>
            <a:r>
              <a:rPr lang="ru-RU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конец фамилии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repeat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read(c);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until </a:t>
            </a:r>
            <a:r>
              <a:rPr lang="ru-RU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' '; {</a:t>
            </a:r>
            <a:r>
              <a:rPr lang="ru-RU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конец имени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flt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z) ; {</a:t>
            </a:r>
            <a:r>
              <a:rPr lang="ru-RU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номер </a:t>
            </a:r>
            <a:r>
              <a:rPr lang="ru-RU" sz="2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кв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ры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долг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if z &gt; max  then  max := z;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sum := </a:t>
            </a:r>
            <a:r>
              <a:rPr lang="en-US" sz="2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sum+z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en-US" sz="20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cnt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[fit]  := z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end;</a:t>
            </a:r>
            <a:endPara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45875" y="671348"/>
            <a:ext cx="46981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fit  := 0;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:= 1;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if  max = sum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  then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while fit &lt;= (N*0.6) do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begin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if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 &gt; 0 then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begin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write 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‘ ‘);  fit  := fit + 1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end;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:=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+ 1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end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else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for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:=  1 to F do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if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 &gt; max*0.8 then \  write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‘);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1466850" y="3695700"/>
            <a:ext cx="5791200" cy="1588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83324" y="1245476"/>
            <a:ext cx="799311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Лысенко Ф.Ф,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Евич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Л.Н. Информатика и ИКТ. Подготовка к ЕГЭ-2010. – Ростов-на-Дону: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</a:rPr>
              <a:t>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Легион-М, 2009.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hlinkClick r:id="rId2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hlinkClick r:id="rId2"/>
              </a:rPr>
              <a:t>http://kpolyakov.narod.ru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0154" y="198516"/>
            <a:ext cx="555472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i="1" cap="none" spc="0" dirty="0" smtClean="0">
                <a:ln w="1905">
                  <a:solidFill>
                    <a:srgbClr val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Список литературы</a:t>
            </a:r>
            <a:endParaRPr lang="ru-RU" sz="3600" b="1" i="1" cap="none" spc="0" dirty="0">
              <a:ln w="1905">
                <a:solidFill>
                  <a:srgbClr val="0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90500" y="95250"/>
          <a:ext cx="88773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"/>
                <a:gridCol w="7753350"/>
              </a:tblGrid>
              <a:tr h="324000">
                <a:tc>
                  <a:txBody>
                    <a:bodyPr/>
                    <a:lstStyle/>
                    <a:p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№ слайда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Тема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В10 –П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умение осуществлять поиск  информации в Интернет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С1 - П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умение прочесть фрагмент программы на языке программирования и исправить допущенные ошибки.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4" action="ppaction://hlinksldjump"/>
                        </a:rPr>
                        <a:t>С2 - В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умения написать короткую (10 – 15 строк ) простую программу  например, обработки массива ) на языке программирования или  записать алгоритм на естественном языке.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5" action="ppaction://hlinksldjump"/>
                        </a:rPr>
                        <a:t>С3 - В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r>
                        <a:rPr lang="ru-RU" sz="1600" dirty="0" smtClean="0"/>
                        <a:t>мение построить дерево игры по заданному алгоритму и  обосновать выигрышную стратегию.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6" action="ppaction://hlinksldjump"/>
                        </a:rPr>
                        <a:t>С4 - В</a:t>
                      </a: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умение создавать собственные программы (30 – 50 строк ) для решения задач средней сложности.</a:t>
                      </a:r>
                      <a:endParaRPr lang="ru-RU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821" y="995346"/>
            <a:ext cx="86168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Дано А =9D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B=237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Какое из чисел C, записанных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двоичной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системе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отвечает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условию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A&lt;C&lt;B?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10011010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10011110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 10011111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11011110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4508938" y="4792717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3095600" y="6148406"/>
            <a:ext cx="20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2)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02312" y="2152812"/>
            <a:ext cx="2000264" cy="357190"/>
          </a:xfrm>
          <a:prstGeom prst="rect">
            <a:avLst/>
          </a:prstGeom>
          <a:solidFill>
            <a:srgbClr val="FF0000">
              <a:alpha val="9000"/>
            </a:srgb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33365" y="200008"/>
            <a:ext cx="945729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A1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53924" y="144377"/>
            <a:ext cx="7601318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/>
              <a:t>Тема:  системы счисления и двоичное представление информации в памяти компьютера.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154354" y="2982774"/>
            <a:ext cx="1751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070" y="3338516"/>
            <a:ext cx="88582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Перевести все числа в одну систему счисления и сравнить их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Наиболее понятной и близкой к 10-й системе счисления является 8-я системе счисления, поэтому переведем число А в эту  систему:  А = 9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1001 1101</a:t>
            </a:r>
            <a:r>
              <a:rPr lang="ru-RU" sz="24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10 011 101</a:t>
            </a:r>
            <a:r>
              <a:rPr lang="ru-RU" sz="24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235</a:t>
            </a:r>
            <a:r>
              <a:rPr lang="ru-RU" sz="24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Отсюда следует, что число С должно быть 236</a:t>
            </a:r>
            <a:r>
              <a:rPr lang="ru-RU" sz="24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marL="457200" indent="-457200" algn="just"/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=010 011 110</a:t>
            </a:r>
            <a:r>
              <a:rPr lang="ru-RU" sz="24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или 10011110</a:t>
            </a:r>
            <a:r>
              <a:rPr lang="ru-RU" sz="24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" name="Дуга 12"/>
          <p:cNvSpPr/>
          <p:nvPr/>
        </p:nvSpPr>
        <p:spPr>
          <a:xfrm flipV="1">
            <a:off x="7086600" y="5086348"/>
            <a:ext cx="438150" cy="209551"/>
          </a:xfrm>
          <a:prstGeom prst="arc">
            <a:avLst>
              <a:gd name="adj1" fmla="val 10650401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flipV="1">
            <a:off x="6572250" y="5048248"/>
            <a:ext cx="438150" cy="209551"/>
          </a:xfrm>
          <a:prstGeom prst="arc">
            <a:avLst>
              <a:gd name="adj1" fmla="val 10650401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flipV="1">
            <a:off x="6076950" y="5048248"/>
            <a:ext cx="438150" cy="209551"/>
          </a:xfrm>
          <a:prstGeom prst="arc">
            <a:avLst>
              <a:gd name="adj1" fmla="val 10650401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flipV="1">
            <a:off x="838200" y="5829298"/>
            <a:ext cx="438150" cy="209551"/>
          </a:xfrm>
          <a:prstGeom prst="arc">
            <a:avLst>
              <a:gd name="adj1" fmla="val 10650401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flipV="1">
            <a:off x="1352550" y="5867398"/>
            <a:ext cx="438150" cy="209551"/>
          </a:xfrm>
          <a:prstGeom prst="arc">
            <a:avLst>
              <a:gd name="adj1" fmla="val 10650401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flipV="1">
            <a:off x="1885950" y="5829298"/>
            <a:ext cx="438150" cy="209551"/>
          </a:xfrm>
          <a:prstGeom prst="arc">
            <a:avLst>
              <a:gd name="adj1" fmla="val 10650401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Управляющая кнопка: далее 21">
            <a:hlinkClick r:id="" action="ppaction://hlinkshowjump?jump=nextslide" highlightClick="1"/>
          </p:cNvPr>
          <p:cNvSpPr/>
          <p:nvPr/>
        </p:nvSpPr>
        <p:spPr>
          <a:xfrm>
            <a:off x="8702566" y="6463862"/>
            <a:ext cx="387568" cy="292976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правляющая кнопка: возврат 20">
            <a:hlinkClick r:id="rId3" action="ppaction://hlinksldjump" highlightClick="1"/>
          </p:cNvPr>
          <p:cNvSpPr/>
          <p:nvPr/>
        </p:nvSpPr>
        <p:spPr>
          <a:xfrm>
            <a:off x="7914295" y="6448097"/>
            <a:ext cx="672662" cy="324506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 animBg="1"/>
      <p:bldP spid="11" grpId="0"/>
      <p:bldP spid="6" grpId="0"/>
      <p:bldP spid="13" grpId="0" animBg="1"/>
      <p:bldP spid="15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1950" y="685800"/>
            <a:ext cx="8610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Сколько бит информации несет сообщение о том, что из мешка вытащили один камень? (В мешке 4 белых, 2 серых и 2 черных камня).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1) 0,5      2) 1,5      3) 2      4) 0,2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57308" y="2700635"/>
            <a:ext cx="8587148" cy="4524315"/>
            <a:chOff x="257308" y="2376785"/>
            <a:chExt cx="8587148" cy="4524315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57308" y="2376785"/>
              <a:ext cx="8587148" cy="452431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Мы видим </a:t>
              </a:r>
              <a:r>
                <a:rPr lang="ru-RU" sz="2400" b="1" dirty="0" err="1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разновероятные</a:t>
              </a: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события, поэтому в</a:t>
              </a:r>
              <a:r>
                <a:rPr lang="ru-RU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оспользуемся формулой К.Шеннона </a:t>
              </a:r>
              <a:r>
                <a:rPr lang="en-US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ru-RU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cap="none" spc="0" dirty="0" err="1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= -</a:t>
              </a:r>
              <a:r>
                <a:rPr lang="ru-RU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 p</a:t>
              </a:r>
              <a:r>
                <a:rPr lang="en-US" sz="2400" b="1" cap="none" spc="0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i </a:t>
              </a:r>
              <a:r>
                <a:rPr lang="en-US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log</a:t>
              </a:r>
              <a:r>
                <a:rPr lang="en-US" sz="2400" b="1" cap="none" spc="0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2</a:t>
              </a:r>
              <a:r>
                <a:rPr lang="en-US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p</a:t>
              </a:r>
              <a:r>
                <a:rPr lang="en-US" sz="2400" b="1" cap="none" spc="0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i </a:t>
              </a:r>
              <a:endParaRPr lang="en-US" sz="2400" b="1" cap="none" spc="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  <a:sym typeface="Symbol"/>
              </a:endParaRPr>
            </a:p>
            <a:p>
              <a:pPr>
                <a:lnSpc>
                  <a:spcPct val="150000"/>
                </a:lnSpc>
              </a:pP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p</a:t>
              </a:r>
              <a:r>
                <a:rPr lang="ru-RU" sz="2400" b="1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б</a:t>
              </a: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= 4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/8 = 1/2,</a:t>
              </a: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 p</a:t>
              </a:r>
              <a:r>
                <a:rPr lang="en-US" sz="2400" b="1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c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= 2/8 = 1/4, </a:t>
              </a: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p</a:t>
              </a:r>
              <a:r>
                <a:rPr lang="ru-RU" sz="2400" b="1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ч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= 2/8 = 1/4.</a:t>
              </a:r>
            </a:p>
            <a:p>
              <a:pPr>
                <a:lnSpc>
                  <a:spcPct val="150000"/>
                </a:lnSpc>
              </a:pPr>
              <a:r>
                <a:rPr lang="en-US" sz="2400" b="1" cap="none" spc="0" dirty="0" err="1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i</a:t>
              </a:r>
              <a:r>
                <a:rPr lang="en-US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= - (p</a:t>
              </a:r>
              <a:r>
                <a:rPr lang="ru-RU" sz="2400" b="1" cap="none" spc="0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б</a:t>
              </a:r>
              <a:r>
                <a:rPr lang="ru-RU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*</a:t>
              </a:r>
              <a:r>
                <a:rPr lang="en-US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log</a:t>
              </a:r>
              <a:r>
                <a:rPr lang="en-US" sz="2400" b="1" cap="none" spc="0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2</a:t>
              </a:r>
              <a:r>
                <a:rPr lang="en-US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*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p</a:t>
              </a:r>
              <a:r>
                <a:rPr lang="ru-RU" sz="2400" b="1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б</a:t>
              </a:r>
              <a:r>
                <a:rPr lang="en-US" sz="2400" b="1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+ p</a:t>
              </a:r>
              <a:r>
                <a:rPr lang="en-US" sz="2400" b="1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c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*log</a:t>
              </a:r>
              <a:r>
                <a:rPr lang="en-US" sz="2400" b="1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2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*p</a:t>
              </a:r>
              <a:r>
                <a:rPr lang="en-US" sz="2400" b="1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c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+ p</a:t>
              </a:r>
              <a:r>
                <a:rPr lang="ru-RU" sz="2400" b="1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ч</a:t>
              </a: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*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log</a:t>
              </a:r>
              <a:r>
                <a:rPr lang="en-US" sz="2400" b="1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2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*p</a:t>
              </a:r>
              <a:r>
                <a:rPr lang="ru-RU" sz="2400" b="1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ч</a:t>
              </a: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) =</a:t>
              </a:r>
            </a:p>
            <a:p>
              <a:pPr>
                <a:lnSpc>
                  <a:spcPct val="150000"/>
                </a:lnSpc>
              </a:pPr>
              <a:r>
                <a:rPr lang="en-US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= </a:t>
              </a:r>
              <a:r>
                <a:rPr lang="ru-RU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-</a:t>
              </a:r>
              <a:r>
                <a:rPr lang="en-US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ru-RU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( 1</a:t>
              </a:r>
              <a:r>
                <a:rPr lang="en-US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/</a:t>
              </a:r>
              <a:r>
                <a:rPr lang="ru-RU" sz="2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2*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log</a:t>
              </a:r>
              <a:r>
                <a:rPr lang="en-US" sz="2400" b="1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2</a:t>
              </a: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1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/</a:t>
              </a: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2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+ </a:t>
              </a: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1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/4 *log</a:t>
              </a:r>
              <a:r>
                <a:rPr lang="en-US" sz="2400" b="1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2</a:t>
              </a: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1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/4 + </a:t>
              </a: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1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/4 *log</a:t>
              </a:r>
              <a:r>
                <a:rPr lang="en-US" sz="2400" b="1" baseline="-2500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2</a:t>
              </a: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1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/4 =</a:t>
              </a:r>
            </a:p>
            <a:p>
              <a:pPr>
                <a:lnSpc>
                  <a:spcPct val="150000"/>
                </a:lnSpc>
              </a:pP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= - (1/2*(-1) + </a:t>
              </a: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1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/4 *(-2) + </a:t>
              </a: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1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/4 *(-2)) = 1/2 + 1/2 +1/2 = 3/2 =</a:t>
              </a:r>
              <a:endParaRPr lang="ru-RU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  <a:sym typeface="Symbol"/>
              </a:endParaRPr>
            </a:p>
            <a:p>
              <a:pPr>
                <a:lnSpc>
                  <a:spcPct val="150000"/>
                </a:lnSpc>
              </a:pP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= </a:t>
              </a:r>
              <a:r>
                <a:rPr lang="en-US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 1,5 </a:t>
              </a:r>
              <a:r>
                <a:rPr lang="ru-RU" sz="2400" b="1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  <a:sym typeface="Symbol"/>
                </a:rPr>
                <a:t>бита</a:t>
              </a:r>
              <a:endParaRPr lang="en-US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  <a:sym typeface="Symbol"/>
              </a:endParaRPr>
            </a:p>
            <a:p>
              <a:pPr>
                <a:lnSpc>
                  <a:spcPct val="150000"/>
                </a:lnSpc>
              </a:pPr>
              <a:endParaRPr lang="ru-RU" sz="2400" b="1" cap="none" spc="0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376901" y="2912816"/>
              <a:ext cx="314510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1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1400" b="1" cap="none" spc="0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338801" y="3370013"/>
              <a:ext cx="426720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1400" b="1" cap="none" spc="0" dirty="0" err="1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1400" b="1" cap="none" spc="0" dirty="0" smtClean="0">
                  <a:ln w="1905"/>
                  <a:solidFill>
                    <a:srgbClr val="0066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=1</a:t>
              </a:r>
              <a:endParaRPr lang="ru-RU" sz="1400" b="1" cap="none" spc="0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12981" y="6147371"/>
            <a:ext cx="1990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2.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7704" y="2356128"/>
            <a:ext cx="1751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828800" y="1714500"/>
            <a:ext cx="1123950" cy="685800"/>
          </a:xfrm>
          <a:prstGeom prst="ellipse">
            <a:avLst/>
          </a:prstGeom>
          <a:solidFill>
            <a:srgbClr val="FB37DF">
              <a:alpha val="24000"/>
            </a:srgb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33365" y="200008"/>
            <a:ext cx="945729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2 - П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49174" y="163427"/>
            <a:ext cx="7601318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/>
              <a:t>Тема</a:t>
            </a:r>
            <a:r>
              <a:rPr lang="ru-RU" sz="2000" dirty="0" smtClean="0"/>
              <a:t>:  вычисление информационного объема сообщения.</a:t>
            </a:r>
            <a:endParaRPr lang="ru-RU" sz="20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702566" y="6448097"/>
            <a:ext cx="387568" cy="324506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534150" y="3238500"/>
            <a:ext cx="2609850" cy="2308324"/>
          </a:xfrm>
          <a:prstGeom prst="rect">
            <a:avLst/>
          </a:prstGeom>
          <a:solidFill>
            <a:srgbClr val="FFC000">
              <a:alpha val="14000"/>
            </a:srgbClr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 = k / n</a:t>
            </a:r>
          </a:p>
          <a:p>
            <a:pPr marL="180000"/>
            <a:r>
              <a:rPr lang="en-US" sz="2000" dirty="0" smtClean="0"/>
              <a:t>p</a:t>
            </a:r>
            <a:r>
              <a:rPr lang="ru-RU" sz="2000" dirty="0" smtClean="0"/>
              <a:t> –</a:t>
            </a:r>
            <a:r>
              <a:rPr lang="en-US" sz="2000" dirty="0" smtClean="0"/>
              <a:t> </a:t>
            </a:r>
            <a:r>
              <a:rPr lang="ru-RU" sz="2000" dirty="0" smtClean="0"/>
              <a:t>вероятность</a:t>
            </a:r>
          </a:p>
          <a:p>
            <a:pPr marL="180000"/>
            <a:r>
              <a:rPr lang="en-US" sz="2000" dirty="0" smtClean="0"/>
              <a:t>k – </a:t>
            </a:r>
            <a:r>
              <a:rPr lang="ru-RU" sz="2000" dirty="0" smtClean="0"/>
              <a:t>количество     определенных событий</a:t>
            </a:r>
          </a:p>
          <a:p>
            <a:pPr marL="180000"/>
            <a:r>
              <a:rPr lang="en-US" sz="2000" dirty="0" smtClean="0"/>
              <a:t>n – </a:t>
            </a:r>
            <a:r>
              <a:rPr lang="ru-RU" sz="2000" dirty="0" smtClean="0"/>
              <a:t>количество всех событий</a:t>
            </a:r>
            <a:endParaRPr lang="ru-RU" sz="2000" dirty="0"/>
          </a:p>
        </p:txBody>
      </p:sp>
      <p:sp>
        <p:nvSpPr>
          <p:cNvPr id="15" name="Управляющая кнопка: возврат 14">
            <a:hlinkClick r:id="rId2" action="ppaction://hlinksldjump" highlightClick="1"/>
          </p:cNvPr>
          <p:cNvSpPr/>
          <p:nvPr/>
        </p:nvSpPr>
        <p:spPr>
          <a:xfrm>
            <a:off x="7977352" y="6463862"/>
            <a:ext cx="593840" cy="340272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365" y="200008"/>
            <a:ext cx="945729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2 - П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49174" y="163427"/>
            <a:ext cx="7601318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/>
              <a:t>Тема</a:t>
            </a:r>
            <a:r>
              <a:rPr lang="ru-RU" sz="2000" dirty="0" smtClean="0"/>
              <a:t>:  вычисление информационного объема сообщения.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" y="612845"/>
            <a:ext cx="859155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некоторой стране автомобильный номер состоит из 7 символов. В качестве символов используют 18 различных букв и десятичные цифры в любом порядке.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Каждый такой номер в компьютерной программе записывается минимально возможным и одинаковым целым количеством байтов, при этом используют посимвольное кодирование и все символы кодируются одинаковым и минимально возможным количеством битов 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Определите объем памяти , отводимый этой программой для записи 60 номеров .</a:t>
            </a:r>
          </a:p>
          <a:p>
            <a:pPr marL="457200" indent="-457200">
              <a:buAutoNum type="arabicParenR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240 байт           3)   360 байт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2)    300 байт          4)   420 бай</a:t>
            </a:r>
            <a:r>
              <a:rPr lang="ru-RU" sz="2000" dirty="0" smtClean="0"/>
              <a:t>т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0554" y="4049574"/>
            <a:ext cx="1751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378226"/>
            <a:ext cx="8858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Всего символов:  18 (букв) + 10 (цифр) = 28;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 = 2</a:t>
            </a:r>
            <a:r>
              <a:rPr lang="en-US" sz="2400" b="1" baseline="30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;   N = 28;   </a:t>
            </a:r>
            <a:r>
              <a:rPr lang="en-US" sz="24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=?;    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baseline="30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&lt; 28 &lt;= 2</a:t>
            </a:r>
            <a:r>
              <a:rPr lang="en-US" sz="2400" b="1" baseline="30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5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бит на 1 символ;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5 * 7 = 35 (бит на 1 номер);  35 : 8 = 4,375, т.к. необходимо целое количество байт, значит это 5 байт на 1 номер;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5 * 60 = 300 (байт).</a:t>
            </a:r>
            <a:endParaRPr lang="ru-RU" sz="2400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46521" y="6133646"/>
            <a:ext cx="1990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2.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28600" y="3676650"/>
            <a:ext cx="1771650" cy="438150"/>
          </a:xfrm>
          <a:prstGeom prst="ellipse">
            <a:avLst/>
          </a:prstGeom>
          <a:solidFill>
            <a:srgbClr val="FB37DF">
              <a:alpha val="24000"/>
            </a:srgb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702566" y="6463862"/>
            <a:ext cx="441434" cy="394138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возврат 9">
            <a:hlinkClick r:id="rId2" action="ppaction://hlinksldjump" highlightClick="1"/>
          </p:cNvPr>
          <p:cNvSpPr/>
          <p:nvPr/>
        </p:nvSpPr>
        <p:spPr>
          <a:xfrm>
            <a:off x="7945824" y="6448096"/>
            <a:ext cx="626022" cy="409903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4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365" y="200008"/>
            <a:ext cx="945729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A3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Б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49174" y="163427"/>
            <a:ext cx="7601318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/>
              <a:t>Тема</a:t>
            </a:r>
            <a:r>
              <a:rPr lang="ru-RU" sz="2000" dirty="0" smtClean="0"/>
              <a:t>:  кодирование текстовой информации. Кодировка ASCII. Основные кодировки кириллицы.</a:t>
            </a:r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" y="1028700"/>
            <a:ext cx="8896350" cy="2762250"/>
          </a:xfrm>
          <a:prstGeom prst="rect">
            <a:avLst/>
          </a:prstGeom>
          <a:solidFill>
            <a:schemeClr val="bg2">
              <a:alpha val="34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858704" y="3461028"/>
            <a:ext cx="1751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755589"/>
            <a:ext cx="87820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 кодовой таблице 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ASCII 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все буквы расставлены по алфавиту, числовые  коды  их  имеют  последовательные  значения;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Отсюда следует, что разница кодов букв «</a:t>
            </a:r>
            <a:r>
              <a:rPr lang="ru-RU" sz="24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» и «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» равна разнице кодов букв «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» и «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», то есть, 51</a:t>
            </a:r>
            <a:r>
              <a:rPr lang="ru-RU" sz="24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– 41</a:t>
            </a:r>
            <a:r>
              <a:rPr lang="ru-RU" sz="24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=10</a:t>
            </a:r>
            <a:r>
              <a:rPr lang="ru-RU" sz="24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Шестнадцатеричный код символа «</a:t>
            </a:r>
            <a:r>
              <a:rPr lang="ru-RU" sz="24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» равен коду буквы «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» плюс 10</a:t>
            </a:r>
            <a:r>
              <a:rPr lang="ru-RU" sz="24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16, 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т.е. 61</a:t>
            </a:r>
            <a:r>
              <a:rPr lang="ru-RU" sz="24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+ 10</a:t>
            </a:r>
            <a:r>
              <a:rPr lang="ru-RU" sz="24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=71</a:t>
            </a:r>
            <a:r>
              <a:rPr lang="ru-RU" sz="24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08721" y="6324146"/>
            <a:ext cx="1990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 1.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9050" y="3067050"/>
            <a:ext cx="1181100" cy="476250"/>
          </a:xfrm>
          <a:prstGeom prst="ellipse">
            <a:avLst/>
          </a:prstGeom>
          <a:solidFill>
            <a:srgbClr val="FB37DF">
              <a:alpha val="24000"/>
            </a:srgb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02566" y="6542688"/>
            <a:ext cx="441434" cy="299545"/>
          </a:xfrm>
          <a:prstGeom prst="actionButtonForwardNex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возврат 10">
            <a:hlinkClick r:id="rId3" action="ppaction://hlinksldjump" highlightClick="1"/>
          </p:cNvPr>
          <p:cNvSpPr/>
          <p:nvPr/>
        </p:nvSpPr>
        <p:spPr>
          <a:xfrm>
            <a:off x="8040414" y="6526923"/>
            <a:ext cx="499900" cy="331075"/>
          </a:xfrm>
          <a:prstGeom prst="actionButtonReturn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3764</TotalTime>
  <Words>7259</Words>
  <Application>Microsoft Office PowerPoint</Application>
  <PresentationFormat>Экран (4:3)</PresentationFormat>
  <Paragraphs>1133</Paragraphs>
  <Slides>48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49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</vt:vector>
  </TitlesOfParts>
  <Company>домашний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8</cp:lastModifiedBy>
  <cp:revision>440</cp:revision>
  <dcterms:created xsi:type="dcterms:W3CDTF">2009-01-13T02:53:43Z</dcterms:created>
  <dcterms:modified xsi:type="dcterms:W3CDTF">2010-04-29T07:26:22Z</dcterms:modified>
</cp:coreProperties>
</file>